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14" r:id="rId2"/>
  </p:sldMasterIdLst>
  <p:notesMasterIdLst>
    <p:notesMasterId r:id="rId54"/>
  </p:notesMasterIdLst>
  <p:sldIdLst>
    <p:sldId id="257" r:id="rId3"/>
    <p:sldId id="290" r:id="rId4"/>
    <p:sldId id="258" r:id="rId5"/>
    <p:sldId id="256" r:id="rId6"/>
    <p:sldId id="259" r:id="rId7"/>
    <p:sldId id="277" r:id="rId8"/>
    <p:sldId id="275" r:id="rId9"/>
    <p:sldId id="274" r:id="rId10"/>
    <p:sldId id="276" r:id="rId11"/>
    <p:sldId id="278" r:id="rId12"/>
    <p:sldId id="263" r:id="rId13"/>
    <p:sldId id="264" r:id="rId14"/>
    <p:sldId id="262" r:id="rId15"/>
    <p:sldId id="330" r:id="rId16"/>
    <p:sldId id="282" r:id="rId17"/>
    <p:sldId id="279" r:id="rId18"/>
    <p:sldId id="329" r:id="rId19"/>
    <p:sldId id="284" r:id="rId20"/>
    <p:sldId id="285" r:id="rId21"/>
    <p:sldId id="305" r:id="rId22"/>
    <p:sldId id="313" r:id="rId23"/>
    <p:sldId id="328" r:id="rId24"/>
    <p:sldId id="314" r:id="rId25"/>
    <p:sldId id="265" r:id="rId26"/>
    <p:sldId id="316" r:id="rId27"/>
    <p:sldId id="315" r:id="rId28"/>
    <p:sldId id="306" r:id="rId29"/>
    <p:sldId id="311" r:id="rId30"/>
    <p:sldId id="327" r:id="rId31"/>
    <p:sldId id="308" r:id="rId32"/>
    <p:sldId id="310" r:id="rId33"/>
    <p:sldId id="309" r:id="rId34"/>
    <p:sldId id="317" r:id="rId35"/>
    <p:sldId id="333" r:id="rId36"/>
    <p:sldId id="334" r:id="rId37"/>
    <p:sldId id="268" r:id="rId38"/>
    <p:sldId id="319" r:id="rId39"/>
    <p:sldId id="320" r:id="rId40"/>
    <p:sldId id="322" r:id="rId41"/>
    <p:sldId id="291" r:id="rId42"/>
    <p:sldId id="323" r:id="rId43"/>
    <p:sldId id="324" r:id="rId44"/>
    <p:sldId id="326" r:id="rId45"/>
    <p:sldId id="331" r:id="rId46"/>
    <p:sldId id="332" r:id="rId47"/>
    <p:sldId id="261" r:id="rId48"/>
    <p:sldId id="295" r:id="rId49"/>
    <p:sldId id="297" r:id="rId50"/>
    <p:sldId id="299" r:id="rId51"/>
    <p:sldId id="300" r:id="rId52"/>
    <p:sldId id="302" r:id="rId5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14" autoAdjust="0"/>
    <p:restoredTop sz="94660"/>
  </p:normalViewPr>
  <p:slideViewPr>
    <p:cSldViewPr snapToGrid="0">
      <p:cViewPr>
        <p:scale>
          <a:sx n="117" d="100"/>
          <a:sy n="117" d="100"/>
        </p:scale>
        <p:origin x="-804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viewProps" Target="view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35070E-41A4-421E-9070-CB0150C06EE4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07C0B0-28C7-49A9-ABCE-DFEF0897F7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303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7C0B0-28C7-49A9-ABCE-DFEF0897F7E6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03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D0DC5-1A7F-46AD-A02E-0B1F844C2C10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1D3D3-530D-4052-969E-DDBC15CA76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4518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D0DC5-1A7F-46AD-A02E-0B1F844C2C10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1D3D3-530D-4052-969E-DDBC15CA76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2214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D0DC5-1A7F-46AD-A02E-0B1F844C2C10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1D3D3-530D-4052-969E-DDBC15CA76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29204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0785C-CB92-45E2-B5AA-4E3C29D68F03}" type="slidenum">
              <a:rPr lang="ru-RU" altLang="ru-RU" smtClean="0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3073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DBE22-9B85-45EB-AB6C-2EA38C34851A}" type="slidenum">
              <a:rPr lang="ru-RU" altLang="ru-RU" smtClean="0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5682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154FB-FD52-4B0A-89CB-D29B6B8F9B50}" type="slidenum">
              <a:rPr lang="ru-RU" altLang="ru-RU" smtClean="0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1864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62C7E-7779-4A37-B3AA-77E844E9FC74}" type="slidenum">
              <a:rPr lang="ru-RU" altLang="ru-RU" smtClean="0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2406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D1F4F-DF7D-4773-ACC5-13B0CFA307B2}" type="slidenum">
              <a:rPr lang="ru-RU" altLang="ru-RU" smtClean="0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4982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EABCE-4083-4392-B67E-42897D5ABBF0}" type="slidenum">
              <a:rPr lang="ru-RU" altLang="ru-RU" smtClean="0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6025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2CA72-CEF8-498B-93CD-42814D8C013E}" type="slidenum">
              <a:rPr lang="ru-RU" altLang="ru-RU" smtClean="0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7931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563B9-EE1A-454C-BB20-B711426C32EC}" type="slidenum">
              <a:rPr lang="ru-RU" altLang="ru-RU" smtClean="0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007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D0DC5-1A7F-46AD-A02E-0B1F844C2C10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1D3D3-530D-4052-969E-DDBC15CA76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0047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9A9DA-DCCA-4D06-9545-08A09C1B49E3}" type="slidenum">
              <a:rPr lang="ru-RU" altLang="ru-RU" smtClean="0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0863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D016-48FF-4FE9-AC95-26E1D8B70923}" type="slidenum">
              <a:rPr lang="ru-RU" altLang="ru-RU" smtClean="0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2718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647EC-72BE-4BB1-A8B5-9A6B2CA03AD7}" type="slidenum">
              <a:rPr lang="ru-RU" altLang="ru-RU" smtClean="0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603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D0DC5-1A7F-46AD-A02E-0B1F844C2C10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1D3D3-530D-4052-969E-DDBC15CA76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730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D0DC5-1A7F-46AD-A02E-0B1F844C2C10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1D3D3-530D-4052-969E-DDBC15CA76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0249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D0DC5-1A7F-46AD-A02E-0B1F844C2C10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1D3D3-530D-4052-969E-DDBC15CA76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2208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D0DC5-1A7F-46AD-A02E-0B1F844C2C10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1D3D3-530D-4052-969E-DDBC15CA76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1709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D0DC5-1A7F-46AD-A02E-0B1F844C2C10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1D3D3-530D-4052-969E-DDBC15CA76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9102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D0DC5-1A7F-46AD-A02E-0B1F844C2C10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1D3D3-530D-4052-969E-DDBC15CA76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607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D0DC5-1A7F-46AD-A02E-0B1F844C2C10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1D3D3-530D-4052-969E-DDBC15CA76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564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5000">
              <a:schemeClr val="accent1">
                <a:lumMod val="40000"/>
                <a:lumOff val="60000"/>
              </a:schemeClr>
            </a:gs>
            <a:gs pos="100000">
              <a:srgbClr val="FFFF00">
                <a:alpha val="27000"/>
                <a:lumMod val="46000"/>
                <a:lumOff val="54000"/>
              </a:srgb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D0DC5-1A7F-46AD-A02E-0B1F844C2C10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1D3D3-530D-4052-969E-DDBC15CA76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997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5000">
              <a:schemeClr val="accent1">
                <a:lumMod val="40000"/>
                <a:lumOff val="60000"/>
              </a:schemeClr>
            </a:gs>
            <a:gs pos="100000">
              <a:srgbClr val="FFFF00">
                <a:alpha val="27000"/>
                <a:lumMod val="46000"/>
                <a:lumOff val="54000"/>
              </a:srgb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D0DC5-1A7F-46AD-A02E-0B1F844C2C10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1D3D3-530D-4052-969E-DDBC15CA76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6417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8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08642" y="2275093"/>
            <a:ext cx="8871168" cy="13141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altLang="ru-RU" sz="4800" b="1" dirty="0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Особливості прийому </a:t>
            </a:r>
            <a:r>
              <a:rPr lang="uk-UA" altLang="ru-RU" sz="4800" b="1" dirty="0" smtClean="0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до </a:t>
            </a:r>
          </a:p>
          <a:p>
            <a:r>
              <a:rPr lang="uk-UA" altLang="ru-RU" sz="4800" b="1" dirty="0" smtClean="0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Вищих навчальних закладів</a:t>
            </a:r>
            <a:r>
              <a:rPr lang="en-US" altLang="ru-RU" sz="4800" b="1" dirty="0" smtClean="0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endParaRPr lang="uk-UA" altLang="ru-RU" sz="4800" b="1" dirty="0" smtClean="0">
              <a:solidFill>
                <a:srgbClr val="7030A0"/>
              </a:solidFill>
              <a:effectLst>
                <a:glow rad="1270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r>
              <a:rPr lang="uk-UA" altLang="ru-RU" sz="4800" b="1" dirty="0" smtClean="0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у 2015 р.</a:t>
            </a:r>
            <a:endParaRPr lang="ru-RU" altLang="ru-RU" sz="4800" b="1" dirty="0">
              <a:solidFill>
                <a:srgbClr val="7030A0"/>
              </a:solidFill>
              <a:effectLst>
                <a:glow rad="1270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4018" y="6223283"/>
            <a:ext cx="7056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>
                <a:solidFill>
                  <a:srgbClr val="0066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підтримкою Української інженерно-педагогічної академії </a:t>
            </a:r>
            <a:endParaRPr lang="ru-RU" sz="2000" b="1" dirty="0">
              <a:solidFill>
                <a:srgbClr val="00660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5207" y="6247920"/>
            <a:ext cx="738188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0199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49287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 defTabSz="914400"/>
            <a:r>
              <a:rPr lang="uk-UA" altLang="ru-RU" sz="4000" b="1" dirty="0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Умови прийому до </a:t>
            </a:r>
            <a:r>
              <a:rPr lang="uk-UA" altLang="ru-RU" sz="4000" b="1" dirty="0" err="1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ВНЗ</a:t>
            </a:r>
            <a:r>
              <a:rPr lang="en-US" altLang="ru-RU" sz="4000" b="1" dirty="0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uk-UA" altLang="ru-RU" sz="4000" b="1" dirty="0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у 2015 р.</a:t>
            </a:r>
            <a:endParaRPr lang="ru-RU" altLang="ru-RU" sz="4000" b="1" dirty="0">
              <a:solidFill>
                <a:srgbClr val="7030A0"/>
              </a:solidFill>
              <a:effectLst>
                <a:glow rad="1270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2528" y="897147"/>
            <a:ext cx="3062377" cy="1069676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1 </a:t>
            </a:r>
            <a:r>
              <a:rPr lang="uk-UA" dirty="0" err="1" smtClean="0"/>
              <a:t>ВНЗ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990258" y="780482"/>
            <a:ext cx="219322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6600" dirty="0">
                <a:effectLst>
                  <a:glow rad="127000">
                    <a:srgbClr val="FFFF00"/>
                  </a:glow>
                </a:effectLst>
              </a:rPr>
              <a:t>5 </a:t>
            </a:r>
            <a:r>
              <a:rPr lang="uk-UA" sz="6600" dirty="0" err="1">
                <a:effectLst>
                  <a:glow rad="127000">
                    <a:srgbClr val="FFFF00"/>
                  </a:glow>
                </a:effectLst>
              </a:rPr>
              <a:t>ВНЗ</a:t>
            </a:r>
            <a:endParaRPr lang="ru-RU" sz="6600" dirty="0">
              <a:effectLst>
                <a:glow rad="127000">
                  <a:srgbClr val="FFFF00"/>
                </a:glo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2527" y="2061713"/>
            <a:ext cx="3062377" cy="1069676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2 </a:t>
            </a:r>
            <a:r>
              <a:rPr lang="uk-UA" dirty="0" err="1" smtClean="0"/>
              <a:t>ВНЗ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72527" y="3226279"/>
            <a:ext cx="3062377" cy="1069676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3 </a:t>
            </a:r>
            <a:r>
              <a:rPr lang="uk-UA" dirty="0" err="1" smtClean="0"/>
              <a:t>ВНЗ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72527" y="4390845"/>
            <a:ext cx="3062377" cy="1069676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4 </a:t>
            </a:r>
            <a:r>
              <a:rPr lang="uk-UA" dirty="0" err="1" smtClean="0"/>
              <a:t>ВНЗ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72527" y="5555411"/>
            <a:ext cx="3062377" cy="1069676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5 </a:t>
            </a:r>
            <a:r>
              <a:rPr lang="uk-UA" dirty="0" err="1" smtClean="0"/>
              <a:t>ВНЗ</a:t>
            </a:r>
            <a:endParaRPr lang="ru-RU" dirty="0"/>
          </a:p>
        </p:txBody>
      </p:sp>
      <p:pic>
        <p:nvPicPr>
          <p:cNvPr id="11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2363" y="6568548"/>
            <a:ext cx="738188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9817022"/>
      </p:ext>
    </p:extLst>
  </p:cSld>
  <p:clrMapOvr>
    <a:masterClrMapping/>
  </p:clrMapOvr>
  <p:transition spd="slow" advClick="0" advTm="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" grpId="0" animBg="1"/>
      <p:bldP spid="4" grpId="0"/>
      <p:bldP spid="7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49287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 defTabSz="914400"/>
            <a:r>
              <a:rPr lang="uk-UA" altLang="ru-RU" sz="4000" b="1" dirty="0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Умови прийому до </a:t>
            </a:r>
            <a:r>
              <a:rPr lang="uk-UA" altLang="ru-RU" sz="4000" b="1" dirty="0" err="1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ВНЗ</a:t>
            </a:r>
            <a:r>
              <a:rPr lang="en-US" altLang="ru-RU" sz="4000" b="1" dirty="0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uk-UA" altLang="ru-RU" sz="4000" b="1" dirty="0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у 2015 р.</a:t>
            </a:r>
            <a:endParaRPr lang="ru-RU" altLang="ru-RU" sz="4000" b="1" dirty="0">
              <a:solidFill>
                <a:srgbClr val="7030A0"/>
              </a:solidFill>
              <a:effectLst>
                <a:glow rad="1270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2528" y="659751"/>
            <a:ext cx="3062377" cy="1170704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uk-UA" dirty="0" smtClean="0"/>
              <a:t>1 </a:t>
            </a:r>
            <a:r>
              <a:rPr lang="uk-UA" dirty="0" err="1" smtClean="0"/>
              <a:t>ВНЗ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961673" y="732549"/>
            <a:ext cx="219322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6600" dirty="0">
                <a:effectLst>
                  <a:glow rad="127000">
                    <a:srgbClr val="FFFF00"/>
                  </a:glow>
                </a:effectLst>
              </a:rPr>
              <a:t>5 </a:t>
            </a:r>
            <a:r>
              <a:rPr lang="uk-UA" sz="6600" dirty="0" err="1">
                <a:effectLst>
                  <a:glow rad="127000">
                    <a:srgbClr val="FFFF00"/>
                  </a:glow>
                </a:effectLst>
              </a:rPr>
              <a:t>ВНЗ</a:t>
            </a:r>
            <a:endParaRPr lang="ru-RU" sz="6600" dirty="0">
              <a:effectLst>
                <a:glow rad="127000">
                  <a:srgbClr val="FFFF00"/>
                </a:glo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2527" y="1883666"/>
            <a:ext cx="3062377" cy="1170704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uk-UA" dirty="0" smtClean="0"/>
              <a:t>2 </a:t>
            </a:r>
            <a:r>
              <a:rPr lang="uk-UA" dirty="0" err="1" smtClean="0"/>
              <a:t>ВНЗ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72527" y="3107581"/>
            <a:ext cx="3062377" cy="1170704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uk-UA" dirty="0" smtClean="0"/>
              <a:t>3 </a:t>
            </a:r>
            <a:r>
              <a:rPr lang="uk-UA" dirty="0" err="1" smtClean="0"/>
              <a:t>ВНЗ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72527" y="4331496"/>
            <a:ext cx="3062377" cy="1170704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uk-UA" dirty="0" smtClean="0"/>
              <a:t>4 </a:t>
            </a:r>
            <a:r>
              <a:rPr lang="uk-UA" dirty="0" err="1" smtClean="0"/>
              <a:t>ВНЗ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72527" y="5555411"/>
            <a:ext cx="3062377" cy="1170704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uk-UA" dirty="0" smtClean="0"/>
              <a:t>5 </a:t>
            </a:r>
            <a:r>
              <a:rPr lang="uk-UA" dirty="0" err="1" smtClean="0"/>
              <a:t>ВНЗ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321165" y="2487077"/>
            <a:ext cx="373692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4800" dirty="0">
                <a:effectLst>
                  <a:glow rad="127000">
                    <a:srgbClr val="FFFF00"/>
                  </a:glow>
                </a:effectLst>
              </a:rPr>
              <a:t>По 3 </a:t>
            </a:r>
            <a:br>
              <a:rPr lang="uk-UA" sz="4800" dirty="0">
                <a:effectLst>
                  <a:glow rad="127000">
                    <a:srgbClr val="FFFF00"/>
                  </a:glow>
                </a:effectLst>
              </a:rPr>
            </a:br>
            <a:r>
              <a:rPr lang="uk-UA" sz="4800" dirty="0">
                <a:effectLst>
                  <a:glow rad="127000">
                    <a:srgbClr val="FFFF00"/>
                  </a:glow>
                </a:effectLst>
              </a:rPr>
              <a:t>спеціальності</a:t>
            </a:r>
            <a:endParaRPr lang="ru-RU" sz="4800" dirty="0">
              <a:effectLst>
                <a:glow rad="127000">
                  <a:srgbClr val="FFFF00"/>
                </a:glo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96946" y="971351"/>
            <a:ext cx="2813538" cy="2120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1 спеціальність</a:t>
            </a:r>
            <a:endParaRPr lang="ru-RU" sz="1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96946" y="1221747"/>
            <a:ext cx="2813538" cy="2478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2 спеціальність</a:t>
            </a:r>
            <a:endParaRPr lang="ru-RU" sz="1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96946" y="1503874"/>
            <a:ext cx="2813538" cy="2478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3 спеціальність</a:t>
            </a:r>
            <a:endParaRPr lang="ru-RU" sz="1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96946" y="2197729"/>
            <a:ext cx="2813538" cy="2120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1 спеціальність</a:t>
            </a:r>
            <a:endParaRPr lang="ru-RU" sz="1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96946" y="2448125"/>
            <a:ext cx="2813538" cy="2478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2 спеціальність</a:t>
            </a:r>
            <a:endParaRPr lang="ru-RU" sz="14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96946" y="2730252"/>
            <a:ext cx="2813538" cy="2478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3 спеціальність</a:t>
            </a:r>
            <a:endParaRPr lang="ru-RU" sz="14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96946" y="3400284"/>
            <a:ext cx="2813538" cy="2120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1 спеціальність</a:t>
            </a:r>
            <a:endParaRPr lang="ru-RU" sz="14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96946" y="3650680"/>
            <a:ext cx="2813538" cy="2478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2 спеціальність</a:t>
            </a:r>
            <a:endParaRPr lang="ru-RU" sz="14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96946" y="3932807"/>
            <a:ext cx="2813538" cy="2478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3 спеціальність</a:t>
            </a:r>
            <a:endParaRPr lang="ru-RU" sz="14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96946" y="4606091"/>
            <a:ext cx="2813538" cy="2120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1 спеціальність</a:t>
            </a:r>
            <a:endParaRPr lang="ru-RU" sz="14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96946" y="4856487"/>
            <a:ext cx="2813538" cy="2478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2 спеціальність</a:t>
            </a:r>
            <a:endParaRPr lang="ru-RU" sz="14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96946" y="5138614"/>
            <a:ext cx="2813538" cy="2478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3 спеціальність</a:t>
            </a:r>
            <a:endParaRPr lang="ru-RU" sz="14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296946" y="5845806"/>
            <a:ext cx="2813538" cy="2120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1 спеціальність</a:t>
            </a:r>
            <a:endParaRPr lang="ru-RU" sz="14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296946" y="6096202"/>
            <a:ext cx="2813538" cy="2478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2 спеціальність</a:t>
            </a:r>
            <a:endParaRPr lang="ru-RU" sz="14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296946" y="6378329"/>
            <a:ext cx="2813538" cy="2478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3 спеціальність</a:t>
            </a:r>
            <a:endParaRPr lang="ru-RU" sz="1400" dirty="0"/>
          </a:p>
        </p:txBody>
      </p:sp>
      <p:pic>
        <p:nvPicPr>
          <p:cNvPr id="26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2363" y="6568548"/>
            <a:ext cx="738188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034356"/>
      </p:ext>
    </p:extLst>
  </p:cSld>
  <p:clrMapOvr>
    <a:masterClrMapping/>
  </p:clrMapOvr>
  <p:transition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grpId="0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49287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 defTabSz="914400"/>
            <a:r>
              <a:rPr lang="uk-UA" altLang="ru-RU" sz="4000" b="1" dirty="0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Умови прийому до </a:t>
            </a:r>
            <a:r>
              <a:rPr lang="uk-UA" altLang="ru-RU" sz="4000" b="1" dirty="0" err="1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ВНЗ</a:t>
            </a:r>
            <a:r>
              <a:rPr lang="en-US" altLang="ru-RU" sz="4000" b="1" dirty="0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uk-UA" altLang="ru-RU" sz="4000" b="1" dirty="0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у 2015 р.</a:t>
            </a:r>
            <a:endParaRPr lang="ru-RU" altLang="ru-RU" sz="4000" b="1" dirty="0">
              <a:solidFill>
                <a:srgbClr val="7030A0"/>
              </a:solidFill>
              <a:effectLst>
                <a:glow rad="1270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2528" y="659751"/>
            <a:ext cx="3062377" cy="1170704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uk-UA" dirty="0" smtClean="0"/>
              <a:t>1 </a:t>
            </a:r>
            <a:r>
              <a:rPr lang="uk-UA" dirty="0" err="1" smtClean="0"/>
              <a:t>ВНЗ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990259" y="745418"/>
            <a:ext cx="219322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6600" dirty="0" smtClean="0">
                <a:effectLst>
                  <a:glow rad="127000">
                    <a:srgbClr val="FFFF00"/>
                  </a:glow>
                </a:effectLst>
              </a:rPr>
              <a:t>5 </a:t>
            </a:r>
            <a:r>
              <a:rPr lang="uk-UA" sz="6600" dirty="0" err="1" smtClean="0">
                <a:effectLst>
                  <a:glow rad="127000">
                    <a:srgbClr val="FFFF00"/>
                  </a:glow>
                </a:effectLst>
              </a:rPr>
              <a:t>ВНЗ</a:t>
            </a:r>
            <a:endParaRPr lang="ru-RU" sz="6600" dirty="0">
              <a:effectLst>
                <a:glow rad="127000">
                  <a:srgbClr val="FFFF00"/>
                </a:glo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2527" y="1883666"/>
            <a:ext cx="3062377" cy="1170704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uk-UA" dirty="0" smtClean="0"/>
              <a:t>2 </a:t>
            </a:r>
            <a:r>
              <a:rPr lang="uk-UA" dirty="0" err="1" smtClean="0"/>
              <a:t>ВНЗ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72527" y="3107581"/>
            <a:ext cx="3062377" cy="1170704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uk-UA" dirty="0" smtClean="0"/>
              <a:t>3 </a:t>
            </a:r>
            <a:r>
              <a:rPr lang="uk-UA" dirty="0" err="1" smtClean="0"/>
              <a:t>ВНЗ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72527" y="4331496"/>
            <a:ext cx="3062377" cy="1170704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uk-UA" dirty="0" smtClean="0"/>
              <a:t>4 </a:t>
            </a:r>
            <a:r>
              <a:rPr lang="uk-UA" dirty="0" err="1" smtClean="0"/>
              <a:t>ВНЗ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72527" y="5555411"/>
            <a:ext cx="3062377" cy="1170704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uk-UA" dirty="0" smtClean="0"/>
              <a:t>5 </a:t>
            </a:r>
            <a:r>
              <a:rPr lang="uk-UA" dirty="0" err="1" smtClean="0"/>
              <a:t>ВНЗ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321165" y="2478166"/>
            <a:ext cx="373692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4800" dirty="0" smtClean="0">
                <a:effectLst>
                  <a:glow rad="127000">
                    <a:srgbClr val="FFFF00"/>
                  </a:glow>
                </a:effectLst>
              </a:rPr>
              <a:t>По 3 </a:t>
            </a:r>
            <a:br>
              <a:rPr lang="uk-UA" sz="4800" dirty="0" smtClean="0">
                <a:effectLst>
                  <a:glow rad="127000">
                    <a:srgbClr val="FFFF00"/>
                  </a:glow>
                </a:effectLst>
              </a:rPr>
            </a:br>
            <a:r>
              <a:rPr lang="uk-UA" sz="4800" dirty="0" smtClean="0">
                <a:effectLst>
                  <a:glow rad="127000">
                    <a:srgbClr val="FFFF00"/>
                  </a:glow>
                </a:effectLst>
              </a:rPr>
              <a:t>спеціальності</a:t>
            </a:r>
            <a:endParaRPr lang="ru-RU" sz="4800" dirty="0">
              <a:effectLst>
                <a:glow rad="127000">
                  <a:srgbClr val="FFFF00"/>
                </a:glo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96946" y="971351"/>
            <a:ext cx="2813538" cy="2120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1 спеціальність</a:t>
            </a:r>
            <a:endParaRPr lang="ru-RU" sz="1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96946" y="1221747"/>
            <a:ext cx="2813538" cy="2478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2 спеціальність</a:t>
            </a:r>
            <a:endParaRPr lang="ru-RU" sz="1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96946" y="1503874"/>
            <a:ext cx="2813538" cy="2478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3 спеціальність</a:t>
            </a:r>
            <a:endParaRPr lang="ru-RU" sz="1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96946" y="2197729"/>
            <a:ext cx="2813538" cy="2120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1 спеціальність</a:t>
            </a:r>
            <a:endParaRPr lang="ru-RU" sz="1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96946" y="2448125"/>
            <a:ext cx="2813538" cy="2478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2 спеціальність</a:t>
            </a:r>
            <a:endParaRPr lang="ru-RU" sz="14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96946" y="2730252"/>
            <a:ext cx="2813538" cy="2478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3 спеціальність</a:t>
            </a:r>
            <a:endParaRPr lang="ru-RU" sz="14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96946" y="3400284"/>
            <a:ext cx="2813538" cy="2120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1 спеціальність</a:t>
            </a:r>
            <a:endParaRPr lang="ru-RU" sz="14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96946" y="3650680"/>
            <a:ext cx="2813538" cy="2478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2 спеціальність</a:t>
            </a:r>
            <a:endParaRPr lang="ru-RU" sz="14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96946" y="3932807"/>
            <a:ext cx="2813538" cy="2478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3 спеціальність</a:t>
            </a:r>
            <a:endParaRPr lang="ru-RU" sz="14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96946" y="4606091"/>
            <a:ext cx="2813538" cy="2120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1 спеціальність</a:t>
            </a:r>
            <a:endParaRPr lang="ru-RU" sz="14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96946" y="4856487"/>
            <a:ext cx="2813538" cy="2478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2 спеціальність</a:t>
            </a:r>
            <a:endParaRPr lang="ru-RU" sz="14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96946" y="5138614"/>
            <a:ext cx="2813538" cy="2478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3 спеціальність</a:t>
            </a:r>
            <a:endParaRPr lang="ru-RU" sz="14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296946" y="5845806"/>
            <a:ext cx="2813538" cy="2120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1 спеціальність</a:t>
            </a:r>
            <a:endParaRPr lang="ru-RU" sz="14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296946" y="6096202"/>
            <a:ext cx="2813538" cy="2478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2 спеціальність</a:t>
            </a:r>
            <a:endParaRPr lang="ru-RU" sz="14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296946" y="6378329"/>
            <a:ext cx="2813538" cy="2478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/>
              <a:t>3 спеціальність</a:t>
            </a:r>
            <a:endParaRPr lang="ru-RU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4012689" y="5054291"/>
            <a:ext cx="451213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4800" dirty="0" smtClean="0">
                <a:effectLst>
                  <a:glow rad="127000">
                    <a:srgbClr val="FFFF00"/>
                  </a:glow>
                </a:effectLst>
              </a:rPr>
              <a:t>15 пріоритетів</a:t>
            </a:r>
            <a:br>
              <a:rPr lang="uk-UA" sz="4800" dirty="0" smtClean="0">
                <a:effectLst>
                  <a:glow rad="127000">
                    <a:srgbClr val="FFFF00"/>
                  </a:glow>
                </a:effectLst>
              </a:rPr>
            </a:br>
            <a:r>
              <a:rPr lang="uk-UA" altLang="ru-RU" sz="3200" dirty="0">
                <a:effectLst>
                  <a:glow rad="127000">
                    <a:srgbClr val="FFFF00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(1 пріоритет найвищій)</a:t>
            </a:r>
            <a:endParaRPr lang="ru-RU" sz="3200" dirty="0">
              <a:effectLst>
                <a:glow rad="127000">
                  <a:srgbClr val="FFFF00"/>
                </a:glo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886497" y="4118580"/>
            <a:ext cx="60625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6600" dirty="0" smtClean="0">
                <a:effectLst>
                  <a:glow rad="127000">
                    <a:srgbClr val="FFFF00"/>
                  </a:glow>
                </a:effectLst>
              </a:rPr>
              <a:t>=</a:t>
            </a:r>
            <a:endParaRPr lang="ru-RU" sz="6600" dirty="0">
              <a:effectLst>
                <a:glow rad="127000">
                  <a:srgbClr val="FFFF00"/>
                </a:glow>
              </a:effectLst>
            </a:endParaRPr>
          </a:p>
        </p:txBody>
      </p:sp>
      <p:pic>
        <p:nvPicPr>
          <p:cNvPr id="28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2363" y="6568548"/>
            <a:ext cx="738188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2880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49287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 defTabSz="914400"/>
            <a:r>
              <a:rPr lang="uk-UA" altLang="ru-RU" sz="4000" b="1" dirty="0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Умови прийому до </a:t>
            </a:r>
            <a:r>
              <a:rPr lang="uk-UA" altLang="ru-RU" sz="4000" b="1" dirty="0" err="1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ВНЗ</a:t>
            </a:r>
            <a:r>
              <a:rPr lang="en-US" altLang="ru-RU" sz="4000" b="1" dirty="0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uk-UA" altLang="ru-RU" sz="4000" b="1" dirty="0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у 2015 р.</a:t>
            </a:r>
            <a:endParaRPr lang="ru-RU" altLang="ru-RU" sz="4000" b="1" dirty="0">
              <a:solidFill>
                <a:srgbClr val="7030A0"/>
              </a:solidFill>
              <a:effectLst>
                <a:glow rad="1270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2528" y="897147"/>
            <a:ext cx="3062377" cy="1069676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1 </a:t>
            </a:r>
            <a:r>
              <a:rPr lang="uk-UA" dirty="0" err="1" smtClean="0"/>
              <a:t>ВНЗ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72527" y="2061713"/>
            <a:ext cx="3062377" cy="1069676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2 </a:t>
            </a:r>
            <a:r>
              <a:rPr lang="uk-UA" dirty="0" err="1" smtClean="0"/>
              <a:t>ВНЗ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72527" y="3226279"/>
            <a:ext cx="3062377" cy="1069676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3 </a:t>
            </a:r>
            <a:r>
              <a:rPr lang="uk-UA" dirty="0" err="1" smtClean="0"/>
              <a:t>ВНЗ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72527" y="4390845"/>
            <a:ext cx="3062377" cy="1069676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4 </a:t>
            </a:r>
            <a:r>
              <a:rPr lang="uk-UA" dirty="0" err="1" smtClean="0"/>
              <a:t>ВНЗ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72527" y="5555411"/>
            <a:ext cx="3062377" cy="1069676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5 </a:t>
            </a:r>
            <a:r>
              <a:rPr lang="uk-UA" dirty="0" err="1" smtClean="0"/>
              <a:t>ВНЗ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51133" y="1743342"/>
            <a:ext cx="7710324" cy="2747947"/>
          </a:xfrm>
          <a:prstGeom prst="roundRect">
            <a:avLst/>
          </a:prstGeom>
          <a:ln w="762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err="1" smtClean="0"/>
              <a:t>Потрібно</a:t>
            </a:r>
            <a:r>
              <a:rPr lang="ru-RU" sz="4000" dirty="0" smtClean="0"/>
              <a:t> </a:t>
            </a:r>
            <a:r>
              <a:rPr lang="ru-RU" sz="4000" dirty="0" err="1" smtClean="0"/>
              <a:t>вибрати</a:t>
            </a:r>
            <a:r>
              <a:rPr lang="uk-UA" sz="4000" dirty="0" smtClean="0"/>
              <a:t> перелік </a:t>
            </a:r>
            <a:r>
              <a:rPr lang="uk-UA" sz="4000" dirty="0" err="1" smtClean="0"/>
              <a:t>ВНЗ</a:t>
            </a:r>
            <a:r>
              <a:rPr lang="uk-UA" sz="4000" dirty="0" smtClean="0"/>
              <a:t> для подання заяв</a:t>
            </a:r>
            <a:endParaRPr lang="ru-RU" sz="4000" dirty="0"/>
          </a:p>
        </p:txBody>
      </p:sp>
      <p:pic>
        <p:nvPicPr>
          <p:cNvPr id="11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2363" y="6568548"/>
            <a:ext cx="738188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9649694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49287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 defTabSz="914400"/>
            <a:r>
              <a:rPr lang="uk-UA" altLang="ru-RU" sz="4000" b="1" dirty="0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Умови прийому до </a:t>
            </a:r>
            <a:r>
              <a:rPr lang="uk-UA" altLang="ru-RU" sz="4000" b="1" dirty="0" err="1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ВНЗ</a:t>
            </a:r>
            <a:r>
              <a:rPr lang="en-US" altLang="ru-RU" sz="4000" b="1" dirty="0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uk-UA" altLang="ru-RU" sz="4000" b="1" dirty="0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у 2015 р.</a:t>
            </a:r>
            <a:endParaRPr lang="ru-RU" altLang="ru-RU" sz="4000" b="1" dirty="0">
              <a:solidFill>
                <a:srgbClr val="7030A0"/>
              </a:solidFill>
              <a:effectLst>
                <a:glow rad="1270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2528" y="897147"/>
            <a:ext cx="3062377" cy="1069676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1 </a:t>
            </a:r>
            <a:r>
              <a:rPr lang="uk-UA" dirty="0" err="1" smtClean="0"/>
              <a:t>ВНЗ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72527" y="2061713"/>
            <a:ext cx="3062377" cy="1069676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2 </a:t>
            </a:r>
            <a:r>
              <a:rPr lang="uk-UA" dirty="0" err="1" smtClean="0"/>
              <a:t>ВНЗ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72527" y="3226279"/>
            <a:ext cx="3062377" cy="1069676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3 </a:t>
            </a:r>
            <a:r>
              <a:rPr lang="uk-UA" dirty="0" err="1" smtClean="0"/>
              <a:t>ВНЗ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72527" y="4390845"/>
            <a:ext cx="3062377" cy="1069676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4 </a:t>
            </a:r>
            <a:r>
              <a:rPr lang="uk-UA" dirty="0" err="1" smtClean="0"/>
              <a:t>ВНЗ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72527" y="5555411"/>
            <a:ext cx="3062377" cy="1069676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5 </a:t>
            </a:r>
            <a:r>
              <a:rPr lang="uk-UA" dirty="0" err="1" smtClean="0"/>
              <a:t>ВНЗ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62668" y="1045575"/>
            <a:ext cx="4781550" cy="16169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/>
              <a:t>Потрібно</a:t>
            </a:r>
            <a:r>
              <a:rPr lang="ru-RU" sz="2400" dirty="0"/>
              <a:t> </a:t>
            </a:r>
            <a:r>
              <a:rPr lang="ru-RU" sz="2400" dirty="0" err="1"/>
              <a:t>вибрати</a:t>
            </a:r>
            <a:r>
              <a:rPr lang="uk-UA" sz="2400" dirty="0"/>
              <a:t> </a:t>
            </a:r>
            <a:r>
              <a:rPr lang="uk-UA" sz="2400" dirty="0" smtClean="0"/>
              <a:t>перелік </a:t>
            </a:r>
            <a:r>
              <a:rPr lang="uk-UA" sz="2400" dirty="0" err="1"/>
              <a:t>ВНЗ</a:t>
            </a:r>
            <a:r>
              <a:rPr lang="uk-UA" sz="2400" dirty="0"/>
              <a:t> для подання заяв</a:t>
            </a:r>
            <a:endParaRPr lang="ru-RU" sz="2400" dirty="0"/>
          </a:p>
        </p:txBody>
      </p:sp>
      <p:pic>
        <p:nvPicPr>
          <p:cNvPr id="11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2363" y="6568548"/>
            <a:ext cx="738188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34041" y="2824087"/>
            <a:ext cx="7597389" cy="2308324"/>
          </a:xfrm>
          <a:prstGeom prst="rect">
            <a:avLst/>
          </a:prstGeom>
          <a:solidFill>
            <a:srgbClr val="FFC000"/>
          </a:solidFill>
          <a:ln w="762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uk-UA" sz="7200" dirty="0" smtClean="0">
                <a:effectLst>
                  <a:glow rad="76200">
                    <a:schemeClr val="bg1"/>
                  </a:glow>
                </a:effectLst>
              </a:rPr>
              <a:t>Можна подати лише до 5 </a:t>
            </a:r>
            <a:r>
              <a:rPr lang="uk-UA" sz="7200" dirty="0" err="1" smtClean="0">
                <a:effectLst>
                  <a:glow rad="76200">
                    <a:schemeClr val="bg1"/>
                  </a:glow>
                </a:effectLst>
              </a:rPr>
              <a:t>ВНЗ</a:t>
            </a:r>
            <a:endParaRPr lang="ru-RU" sz="7200" dirty="0">
              <a:effectLst>
                <a:glow rad="76200">
                  <a:schemeClr val="bg1"/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46431224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49287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 defTabSz="914400"/>
            <a:r>
              <a:rPr lang="uk-UA" altLang="ru-RU" sz="4000" b="1" dirty="0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Умови прийому до </a:t>
            </a:r>
            <a:r>
              <a:rPr lang="uk-UA" altLang="ru-RU" sz="4000" b="1" dirty="0" err="1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ВНЗ</a:t>
            </a:r>
            <a:r>
              <a:rPr lang="en-US" altLang="ru-RU" sz="4000" b="1" dirty="0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uk-UA" altLang="ru-RU" sz="4000" b="1" dirty="0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у 2015 р.</a:t>
            </a:r>
            <a:endParaRPr lang="ru-RU" altLang="ru-RU" sz="4000" b="1" dirty="0">
              <a:solidFill>
                <a:srgbClr val="7030A0"/>
              </a:solidFill>
              <a:effectLst>
                <a:glow rad="1270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2528" y="897147"/>
            <a:ext cx="3062377" cy="1069676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1 </a:t>
            </a:r>
            <a:r>
              <a:rPr lang="uk-UA" dirty="0" err="1" smtClean="0"/>
              <a:t>ВНЗ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962668" y="2061713"/>
            <a:ext cx="4848224" cy="156966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4800" dirty="0" smtClean="0">
                <a:effectLst>
                  <a:glow rad="76200">
                    <a:schemeClr val="bg1"/>
                  </a:glow>
                </a:effectLst>
              </a:rPr>
              <a:t>Можна подати лише до 5 </a:t>
            </a:r>
            <a:r>
              <a:rPr lang="uk-UA" sz="4800" dirty="0" err="1" smtClean="0">
                <a:effectLst>
                  <a:glow rad="76200">
                    <a:schemeClr val="bg1"/>
                  </a:glow>
                </a:effectLst>
              </a:rPr>
              <a:t>ВНЗ</a:t>
            </a:r>
            <a:endParaRPr lang="ru-RU" sz="4800" dirty="0">
              <a:effectLst>
                <a:glow rad="76200">
                  <a:schemeClr val="bg1"/>
                </a:glo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2527" y="2061713"/>
            <a:ext cx="3062377" cy="1069676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2 </a:t>
            </a:r>
            <a:r>
              <a:rPr lang="uk-UA" dirty="0" err="1" smtClean="0"/>
              <a:t>ВНЗ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72527" y="3226279"/>
            <a:ext cx="3062377" cy="1069676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3 </a:t>
            </a:r>
            <a:r>
              <a:rPr lang="uk-UA" dirty="0" err="1" smtClean="0"/>
              <a:t>ВНЗ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72527" y="4390845"/>
            <a:ext cx="3062377" cy="1069676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4 </a:t>
            </a:r>
            <a:r>
              <a:rPr lang="uk-UA" dirty="0" err="1" smtClean="0"/>
              <a:t>ВНЗ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72527" y="5555411"/>
            <a:ext cx="3062377" cy="1069676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5 </a:t>
            </a:r>
            <a:r>
              <a:rPr lang="uk-UA" dirty="0" err="1" smtClean="0"/>
              <a:t>ВНЗ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62668" y="1045575"/>
            <a:ext cx="4781550" cy="9212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Потрібно </a:t>
            </a:r>
            <a:r>
              <a:rPr lang="uk-UA" sz="2000" dirty="0" err="1" smtClean="0"/>
              <a:t>вибрат</a:t>
            </a:r>
            <a:r>
              <a:rPr lang="ru-RU" sz="2000" dirty="0" smtClean="0"/>
              <a:t>и</a:t>
            </a:r>
            <a:r>
              <a:rPr lang="uk-UA" sz="2000" dirty="0" smtClean="0"/>
              <a:t> перелік </a:t>
            </a:r>
            <a:r>
              <a:rPr lang="uk-UA" sz="2000" dirty="0" err="1" smtClean="0"/>
              <a:t>ВНЗ</a:t>
            </a:r>
            <a:r>
              <a:rPr lang="uk-UA" sz="2000" dirty="0" smtClean="0"/>
              <a:t> для подання заяв</a:t>
            </a:r>
            <a:endParaRPr lang="ru-RU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431474" y="3538948"/>
            <a:ext cx="8093045" cy="3046988"/>
          </a:xfrm>
          <a:prstGeom prst="rect">
            <a:avLst/>
          </a:prstGeom>
          <a:solidFill>
            <a:srgbClr val="FFC000"/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3200" dirty="0" smtClean="0">
                <a:effectLst>
                  <a:glow rad="101600">
                    <a:schemeClr val="bg1"/>
                  </a:glow>
                </a:effectLst>
              </a:rPr>
              <a:t>Якщо Ви не </a:t>
            </a:r>
            <a:r>
              <a:rPr lang="uk-UA" sz="3200" dirty="0" err="1" smtClean="0">
                <a:effectLst>
                  <a:glow rad="101600">
                    <a:schemeClr val="bg1"/>
                  </a:glow>
                </a:effectLst>
              </a:rPr>
              <a:t>пройдите</a:t>
            </a:r>
            <a:r>
              <a:rPr lang="uk-UA" sz="3200" dirty="0" smtClean="0">
                <a:effectLst>
                  <a:glow rad="101600">
                    <a:schemeClr val="bg1"/>
                  </a:glow>
                </a:effectLst>
              </a:rPr>
              <a:t> за конкурсом не в одному з обраних </a:t>
            </a:r>
            <a:r>
              <a:rPr lang="uk-UA" sz="3200" dirty="0" err="1" smtClean="0">
                <a:effectLst>
                  <a:glow rad="101600">
                    <a:schemeClr val="bg1"/>
                  </a:glow>
                </a:effectLst>
              </a:rPr>
              <a:t>ВНЗ</a:t>
            </a:r>
            <a:r>
              <a:rPr lang="uk-UA" sz="3200" dirty="0" smtClean="0">
                <a:effectLst>
                  <a:glow rad="101600">
                    <a:schemeClr val="bg1"/>
                  </a:glow>
                </a:effectLst>
              </a:rPr>
              <a:t> – Ви втратите можливість навчання за державним замовленням. </a:t>
            </a:r>
            <a:br>
              <a:rPr lang="uk-UA" sz="3200" dirty="0" smtClean="0">
                <a:effectLst>
                  <a:glow rad="101600">
                    <a:schemeClr val="bg1"/>
                  </a:glow>
                </a:effectLst>
              </a:rPr>
            </a:br>
            <a:r>
              <a:rPr lang="uk-UA" sz="3200" dirty="0" smtClean="0">
                <a:effectLst>
                  <a:glow rad="101600">
                    <a:schemeClr val="bg1"/>
                  </a:glow>
                </a:effectLst>
              </a:rPr>
              <a:t>Залишиться лише можливість навчання за контрактом</a:t>
            </a:r>
            <a:endParaRPr lang="uk-UA" sz="3200" dirty="0">
              <a:effectLst>
                <a:glow rad="101600">
                  <a:schemeClr val="bg1"/>
                </a:glow>
              </a:effectLst>
            </a:endParaRPr>
          </a:p>
        </p:txBody>
      </p:sp>
      <p:pic>
        <p:nvPicPr>
          <p:cNvPr id="12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2363" y="6568548"/>
            <a:ext cx="738188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6784084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49287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 defTabSz="914400"/>
            <a:r>
              <a:rPr lang="uk-UA" altLang="ru-RU" sz="4000" b="1" dirty="0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Умови прийому до </a:t>
            </a:r>
            <a:r>
              <a:rPr lang="uk-UA" altLang="ru-RU" sz="4000" b="1" dirty="0" err="1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ВНЗ</a:t>
            </a:r>
            <a:r>
              <a:rPr lang="en-US" altLang="ru-RU" sz="4000" b="1" dirty="0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uk-UA" altLang="ru-RU" sz="4000" b="1" dirty="0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у 2015 р.</a:t>
            </a:r>
            <a:endParaRPr lang="ru-RU" altLang="ru-RU" sz="4000" b="1" dirty="0">
              <a:solidFill>
                <a:srgbClr val="7030A0"/>
              </a:solidFill>
              <a:effectLst>
                <a:glow rad="1270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2528" y="897147"/>
            <a:ext cx="3062377" cy="1069676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1 </a:t>
            </a:r>
            <a:r>
              <a:rPr lang="uk-UA" dirty="0" err="1" smtClean="0"/>
              <a:t>ВНЗ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545456" y="4925683"/>
            <a:ext cx="5339751" cy="138499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2800" dirty="0" smtClean="0"/>
              <a:t>Можна подати лише до 5 </a:t>
            </a:r>
            <a:r>
              <a:rPr lang="uk-UA" sz="2800" dirty="0" err="1" smtClean="0"/>
              <a:t>ВНЗ</a:t>
            </a:r>
            <a:endParaRPr lang="uk-UA" sz="2800" dirty="0" smtClean="0"/>
          </a:p>
          <a:p>
            <a:pPr algn="ctr"/>
            <a:r>
              <a:rPr lang="uk-UA" sz="2800" b="1" dirty="0" smtClean="0"/>
              <a:t>Правильно </a:t>
            </a:r>
            <a:r>
              <a:rPr lang="uk-UA" sz="2800" b="1" dirty="0" err="1" smtClean="0"/>
              <a:t>розставте</a:t>
            </a:r>
            <a:r>
              <a:rPr lang="uk-UA" sz="2800" b="1" dirty="0" smtClean="0"/>
              <a:t> пріоритети</a:t>
            </a:r>
          </a:p>
          <a:p>
            <a:pPr algn="ctr"/>
            <a:r>
              <a:rPr lang="uk-UA" sz="2800" dirty="0" smtClean="0"/>
              <a:t>Від 1 до 15, </a:t>
            </a:r>
            <a:r>
              <a:rPr lang="uk-UA" sz="2800" i="1" dirty="0" smtClean="0"/>
              <a:t>де 1 найвищій</a:t>
            </a:r>
            <a:endParaRPr lang="ru-RU" sz="2800" i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72527" y="2061713"/>
            <a:ext cx="3062377" cy="1069676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2 </a:t>
            </a:r>
            <a:r>
              <a:rPr lang="uk-UA" dirty="0" err="1" smtClean="0"/>
              <a:t>ВНЗ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72527" y="3226279"/>
            <a:ext cx="3062377" cy="1069676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3 </a:t>
            </a:r>
            <a:r>
              <a:rPr lang="uk-UA" dirty="0" err="1" smtClean="0"/>
              <a:t>ВНЗ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72527" y="4390845"/>
            <a:ext cx="3062377" cy="1069676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4 </a:t>
            </a:r>
            <a:r>
              <a:rPr lang="uk-UA" dirty="0" err="1" smtClean="0"/>
              <a:t>ВНЗ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72527" y="5555411"/>
            <a:ext cx="3062377" cy="1069676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5 </a:t>
            </a:r>
            <a:r>
              <a:rPr lang="uk-UA" dirty="0" err="1" smtClean="0"/>
              <a:t>ВНЗ</a:t>
            </a:r>
            <a:endParaRPr lang="ru-RU" dirty="0"/>
          </a:p>
        </p:txBody>
      </p:sp>
      <p:sp>
        <p:nvSpPr>
          <p:cNvPr id="5" name="Пятиугольник 4"/>
          <p:cNvSpPr/>
          <p:nvPr/>
        </p:nvSpPr>
        <p:spPr>
          <a:xfrm>
            <a:off x="3743326" y="979637"/>
            <a:ext cx="2076449" cy="1616914"/>
          </a:xfrm>
          <a:prstGeom prst="homePlate">
            <a:avLst/>
          </a:prstGeom>
          <a:ln w="762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Високі показники </a:t>
            </a:r>
            <a:r>
              <a:rPr lang="uk-UA" dirty="0" err="1" smtClean="0"/>
              <a:t>ЗНО</a:t>
            </a:r>
            <a:r>
              <a:rPr lang="uk-UA" dirty="0" smtClean="0"/>
              <a:t> та атестату</a:t>
            </a:r>
            <a:endParaRPr lang="ru-RU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6038850" y="1140394"/>
            <a:ext cx="2714625" cy="1295400"/>
          </a:xfrm>
          <a:prstGeom prst="roundRect">
            <a:avLst/>
          </a:prstGeom>
          <a:ln w="762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Відомі </a:t>
            </a:r>
            <a:r>
              <a:rPr lang="uk-UA" dirty="0" err="1"/>
              <a:t>ВНЗ</a:t>
            </a:r>
            <a:r>
              <a:rPr lang="uk-UA" dirty="0"/>
              <a:t> та престижні спеціальності з великим конкурсом</a:t>
            </a:r>
            <a:endParaRPr lang="ru-RU" dirty="0"/>
          </a:p>
        </p:txBody>
      </p:sp>
      <p:pic>
        <p:nvPicPr>
          <p:cNvPr id="11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2363" y="6568548"/>
            <a:ext cx="738188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748918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96296E-6 L 0.01232 -0.57129 " pathEditMode="relative" rAng="0" ptsTypes="AA">
                                      <p:cBhvr>
                                        <p:cTn id="9" dur="2000" spd="-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" y="-285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2" presetClass="path" presetSubtype="0" repeatCount="indefinite" accel="50000" decel="50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85185E-6 L 0.01354 0.00046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7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49287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 defTabSz="914400"/>
            <a:r>
              <a:rPr lang="uk-UA" altLang="ru-RU" sz="4000" b="1" dirty="0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Умови прийому до </a:t>
            </a:r>
            <a:r>
              <a:rPr lang="uk-UA" altLang="ru-RU" sz="4000" b="1" dirty="0" err="1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ВНЗ</a:t>
            </a:r>
            <a:r>
              <a:rPr lang="en-US" altLang="ru-RU" sz="4000" b="1" dirty="0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uk-UA" altLang="ru-RU" sz="4000" b="1" dirty="0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у 2015 р.</a:t>
            </a:r>
            <a:endParaRPr lang="ru-RU" altLang="ru-RU" sz="4000" b="1" dirty="0">
              <a:solidFill>
                <a:srgbClr val="7030A0"/>
              </a:solidFill>
              <a:effectLst>
                <a:glow rad="1270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2528" y="897147"/>
            <a:ext cx="3062377" cy="1069676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1 </a:t>
            </a:r>
            <a:r>
              <a:rPr lang="uk-UA" dirty="0" err="1" smtClean="0"/>
              <a:t>ВНЗ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545456" y="4925683"/>
            <a:ext cx="5339751" cy="138499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2800" dirty="0" smtClean="0"/>
              <a:t>Можна подати лише до 5 </a:t>
            </a:r>
            <a:r>
              <a:rPr lang="uk-UA" sz="2800" dirty="0" err="1" smtClean="0"/>
              <a:t>ВНЗ</a:t>
            </a:r>
            <a:endParaRPr lang="uk-UA" sz="2800" dirty="0" smtClean="0"/>
          </a:p>
          <a:p>
            <a:pPr algn="ctr"/>
            <a:r>
              <a:rPr lang="uk-UA" sz="2800" b="1" dirty="0" smtClean="0"/>
              <a:t>Правильно </a:t>
            </a:r>
            <a:r>
              <a:rPr lang="uk-UA" sz="2800" b="1" dirty="0" err="1" smtClean="0"/>
              <a:t>розставте</a:t>
            </a:r>
            <a:r>
              <a:rPr lang="uk-UA" sz="2800" b="1" dirty="0" smtClean="0"/>
              <a:t> пріоритети</a:t>
            </a:r>
          </a:p>
          <a:p>
            <a:pPr algn="ctr"/>
            <a:r>
              <a:rPr lang="uk-UA" sz="2800" dirty="0" smtClean="0"/>
              <a:t>Від 1 до 15, </a:t>
            </a:r>
            <a:r>
              <a:rPr lang="uk-UA" sz="2800" i="1" dirty="0" smtClean="0"/>
              <a:t>де 1 найвищій</a:t>
            </a:r>
            <a:endParaRPr lang="ru-RU" sz="2800" i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72527" y="2061713"/>
            <a:ext cx="3062377" cy="1069676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2 </a:t>
            </a:r>
            <a:r>
              <a:rPr lang="uk-UA" dirty="0" err="1" smtClean="0"/>
              <a:t>ВНЗ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72527" y="3226279"/>
            <a:ext cx="3062377" cy="1069676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3 </a:t>
            </a:r>
            <a:r>
              <a:rPr lang="uk-UA" dirty="0" err="1" smtClean="0"/>
              <a:t>ВНЗ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72527" y="4390845"/>
            <a:ext cx="3062377" cy="1069676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4 </a:t>
            </a:r>
            <a:r>
              <a:rPr lang="uk-UA" dirty="0" err="1" smtClean="0"/>
              <a:t>ВНЗ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72527" y="5555411"/>
            <a:ext cx="3062377" cy="1069676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5 </a:t>
            </a:r>
            <a:r>
              <a:rPr lang="uk-UA" dirty="0" err="1" smtClean="0"/>
              <a:t>ВНЗ</a:t>
            </a:r>
            <a:endParaRPr lang="ru-RU" dirty="0"/>
          </a:p>
        </p:txBody>
      </p:sp>
      <p:sp>
        <p:nvSpPr>
          <p:cNvPr id="5" name="Пятиугольник 4"/>
          <p:cNvSpPr/>
          <p:nvPr/>
        </p:nvSpPr>
        <p:spPr>
          <a:xfrm>
            <a:off x="3743326" y="979637"/>
            <a:ext cx="2076449" cy="161691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Високі показники </a:t>
            </a:r>
            <a:r>
              <a:rPr lang="uk-UA" dirty="0" err="1" smtClean="0"/>
              <a:t>ЗНО</a:t>
            </a:r>
            <a:r>
              <a:rPr lang="uk-UA" dirty="0" smtClean="0"/>
              <a:t> та атестату</a:t>
            </a:r>
            <a:endParaRPr lang="ru-RU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6038850" y="1140394"/>
            <a:ext cx="2714625" cy="12954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Відомі </a:t>
            </a:r>
            <a:r>
              <a:rPr lang="uk-UA" dirty="0" err="1"/>
              <a:t>ВНЗ</a:t>
            </a:r>
            <a:r>
              <a:rPr lang="uk-UA" dirty="0"/>
              <a:t> та престижні спеціальності з великим конкурсом</a:t>
            </a:r>
            <a:endParaRPr lang="ru-RU" dirty="0"/>
          </a:p>
        </p:txBody>
      </p:sp>
      <p:sp>
        <p:nvSpPr>
          <p:cNvPr id="11" name="Пятиугольник 10"/>
          <p:cNvSpPr/>
          <p:nvPr/>
        </p:nvSpPr>
        <p:spPr>
          <a:xfrm>
            <a:off x="3743326" y="2839798"/>
            <a:ext cx="2076449" cy="1616914"/>
          </a:xfrm>
          <a:prstGeom prst="homePlate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Низькі показники </a:t>
            </a:r>
            <a:r>
              <a:rPr lang="uk-UA" dirty="0" err="1" smtClean="0"/>
              <a:t>ЗНО</a:t>
            </a:r>
            <a:r>
              <a:rPr lang="uk-UA" dirty="0" smtClean="0"/>
              <a:t> та атестату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038850" y="3000555"/>
            <a:ext cx="2714625" cy="12954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accent5">
                    <a:lumMod val="50000"/>
                  </a:schemeClr>
                </a:solidFill>
              </a:rPr>
              <a:t>Інщі </a:t>
            </a:r>
            <a:r>
              <a:rPr lang="uk-UA" dirty="0" err="1">
                <a:solidFill>
                  <a:schemeClr val="accent5">
                    <a:lumMod val="50000"/>
                  </a:schemeClr>
                </a:solidFill>
              </a:rPr>
              <a:t>ВНЗ</a:t>
            </a:r>
            <a:r>
              <a:rPr lang="uk-UA" dirty="0">
                <a:solidFill>
                  <a:schemeClr val="accent5">
                    <a:lumMod val="50000"/>
                  </a:schemeClr>
                </a:solidFill>
              </a:rPr>
              <a:t>, чи спеціальності з меншим конкурсом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3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2363" y="6568548"/>
            <a:ext cx="738188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6954530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path" presetSubtype="0" repeatCount="indefinite" accel="50000" decel="50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85185E-6 L 0.01354 0.00046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700" y="2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49287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 defTabSz="914400"/>
            <a:r>
              <a:rPr lang="uk-UA" altLang="ru-RU" sz="4000" b="1" dirty="0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Умови прийому до </a:t>
            </a:r>
            <a:r>
              <a:rPr lang="uk-UA" altLang="ru-RU" sz="4000" b="1" dirty="0" err="1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ВНЗ</a:t>
            </a:r>
            <a:r>
              <a:rPr lang="en-US" altLang="ru-RU" sz="4000" b="1" dirty="0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uk-UA" altLang="ru-RU" sz="4000" b="1" dirty="0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у 2015 р.</a:t>
            </a:r>
            <a:endParaRPr lang="ru-RU" altLang="ru-RU" sz="4000" b="1" dirty="0">
              <a:solidFill>
                <a:srgbClr val="7030A0"/>
              </a:solidFill>
              <a:effectLst>
                <a:glow rad="1270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2528" y="897147"/>
            <a:ext cx="3062377" cy="1069676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1 </a:t>
            </a:r>
            <a:r>
              <a:rPr lang="uk-UA" dirty="0" err="1" smtClean="0"/>
              <a:t>ВНЗ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72527" y="2061713"/>
            <a:ext cx="3062377" cy="1069676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2 </a:t>
            </a:r>
            <a:r>
              <a:rPr lang="uk-UA" dirty="0" err="1" smtClean="0"/>
              <a:t>ВНЗ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72527" y="3226279"/>
            <a:ext cx="3062377" cy="1069676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3 </a:t>
            </a:r>
            <a:r>
              <a:rPr lang="uk-UA" dirty="0" err="1" smtClean="0"/>
              <a:t>ВНЗ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72527" y="4390845"/>
            <a:ext cx="3062377" cy="1069676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4 </a:t>
            </a:r>
            <a:r>
              <a:rPr lang="uk-UA" dirty="0" err="1" smtClean="0"/>
              <a:t>ВНЗ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72527" y="5555411"/>
            <a:ext cx="3062377" cy="1069676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5 </a:t>
            </a:r>
            <a:r>
              <a:rPr lang="uk-UA" dirty="0" err="1" smtClean="0"/>
              <a:t>ВНЗ</a:t>
            </a:r>
            <a:endParaRPr lang="ru-RU" dirty="0"/>
          </a:p>
        </p:txBody>
      </p:sp>
      <p:sp>
        <p:nvSpPr>
          <p:cNvPr id="5" name="Пятиугольник 4"/>
          <p:cNvSpPr/>
          <p:nvPr/>
        </p:nvSpPr>
        <p:spPr>
          <a:xfrm>
            <a:off x="3743326" y="979637"/>
            <a:ext cx="2076449" cy="161691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Високі показники </a:t>
            </a:r>
            <a:r>
              <a:rPr lang="uk-UA" dirty="0" err="1" smtClean="0"/>
              <a:t>ЗНО</a:t>
            </a:r>
            <a:r>
              <a:rPr lang="uk-UA" dirty="0" smtClean="0"/>
              <a:t> та атестату</a:t>
            </a:r>
            <a:endParaRPr lang="ru-RU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6038850" y="1140394"/>
            <a:ext cx="2714625" cy="12954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Відомі </a:t>
            </a:r>
            <a:r>
              <a:rPr lang="uk-UA" dirty="0" err="1" smtClean="0"/>
              <a:t>ВНЗ</a:t>
            </a:r>
            <a:r>
              <a:rPr lang="uk-UA" dirty="0" smtClean="0"/>
              <a:t> та престижні спеціальності з великим </a:t>
            </a:r>
            <a:r>
              <a:rPr lang="uk-UA" dirty="0"/>
              <a:t>конкурсом</a:t>
            </a:r>
            <a:endParaRPr lang="ru-RU" dirty="0"/>
          </a:p>
        </p:txBody>
      </p:sp>
      <p:sp>
        <p:nvSpPr>
          <p:cNvPr id="11" name="Пятиугольник 10"/>
          <p:cNvSpPr/>
          <p:nvPr/>
        </p:nvSpPr>
        <p:spPr>
          <a:xfrm>
            <a:off x="3743326" y="2839798"/>
            <a:ext cx="2076449" cy="161691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Низькі показники </a:t>
            </a:r>
            <a:r>
              <a:rPr lang="uk-UA" dirty="0" err="1" smtClean="0"/>
              <a:t>ЗНО</a:t>
            </a:r>
            <a:r>
              <a:rPr lang="uk-UA" dirty="0" smtClean="0"/>
              <a:t> та атестату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038850" y="3000555"/>
            <a:ext cx="2714625" cy="12954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accent5">
                    <a:lumMod val="50000"/>
                  </a:schemeClr>
                </a:solidFill>
              </a:rPr>
              <a:t>Інщі </a:t>
            </a:r>
            <a:r>
              <a:rPr lang="uk-UA" dirty="0" err="1">
                <a:solidFill>
                  <a:schemeClr val="accent5">
                    <a:lumMod val="50000"/>
                  </a:schemeClr>
                </a:solidFill>
              </a:rPr>
              <a:t>ВНЗ</a:t>
            </a:r>
            <a:r>
              <a:rPr lang="uk-UA" dirty="0">
                <a:solidFill>
                  <a:schemeClr val="accent5">
                    <a:lumMod val="50000"/>
                  </a:schemeClr>
                </a:solidFill>
              </a:rPr>
              <a:t>, чи спеціальності з меншим конкурсом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45456" y="5206518"/>
            <a:ext cx="5339751" cy="138499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2800" dirty="0" smtClean="0">
                <a:solidFill>
                  <a:srgbClr val="7030A0"/>
                </a:solidFill>
              </a:rPr>
              <a:t>Можна подати лише до 5 </a:t>
            </a:r>
            <a:r>
              <a:rPr lang="uk-UA" sz="2800" dirty="0" err="1" smtClean="0">
                <a:solidFill>
                  <a:srgbClr val="7030A0"/>
                </a:solidFill>
              </a:rPr>
              <a:t>ВНЗ</a:t>
            </a:r>
            <a:endParaRPr lang="uk-UA" sz="2800" dirty="0" smtClean="0">
              <a:solidFill>
                <a:srgbClr val="7030A0"/>
              </a:solidFill>
            </a:endParaRPr>
          </a:p>
          <a:p>
            <a:pPr algn="ctr"/>
            <a:r>
              <a:rPr lang="uk-UA" sz="2800" b="1" dirty="0" smtClean="0"/>
              <a:t>Правильно </a:t>
            </a:r>
            <a:r>
              <a:rPr lang="uk-UA" sz="2800" b="1" dirty="0" err="1" smtClean="0"/>
              <a:t>розставте</a:t>
            </a:r>
            <a:r>
              <a:rPr lang="uk-UA" sz="2800" b="1" dirty="0" smtClean="0"/>
              <a:t> пріоритети</a:t>
            </a:r>
          </a:p>
          <a:p>
            <a:pPr algn="ctr"/>
            <a:r>
              <a:rPr lang="uk-UA" sz="2800" dirty="0" smtClean="0">
                <a:solidFill>
                  <a:srgbClr val="0070C0"/>
                </a:solidFill>
              </a:rPr>
              <a:t>Від 1 до 15, </a:t>
            </a:r>
            <a:r>
              <a:rPr lang="uk-UA" sz="2800" i="1" dirty="0" smtClean="0">
                <a:solidFill>
                  <a:srgbClr val="0070C0"/>
                </a:solidFill>
              </a:rPr>
              <a:t>де 1 найвищій</a:t>
            </a:r>
            <a:endParaRPr lang="ru-RU" sz="2800" i="1" dirty="0">
              <a:solidFill>
                <a:srgbClr val="0070C0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279708" y="4204242"/>
            <a:ext cx="3871245" cy="841519"/>
          </a:xfrm>
          <a:prstGeom prst="roundRect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600" dirty="0" smtClean="0"/>
              <a:t>Страховий варіант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04834319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pat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2.5E-6 4.44444E-6 C 0.00903 4.44444E-6 0.01649 0.0074 0.01649 0.01713 C 0.01649 0.02662 0.00903 0.03449 2.5E-6 0.03449 C -0.0092 0.03449 -0.0165 0.02662 -0.0165 0.01713 C -0.0165 0.0074 -0.0092 4.44444E-6 2.5E-6 4.44444E-6 Z " pathEditMode="relative" rAng="0" ptsTypes="AAAAA">
                                      <p:cBhvr>
                                        <p:cTn id="1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лево 1"/>
          <p:cNvSpPr/>
          <p:nvPr/>
        </p:nvSpPr>
        <p:spPr>
          <a:xfrm rot="2032006">
            <a:off x="3157879" y="2669017"/>
            <a:ext cx="1841074" cy="809789"/>
          </a:xfrm>
          <a:custGeom>
            <a:avLst/>
            <a:gdLst>
              <a:gd name="connsiteX0" fmla="*/ 0 w 1831114"/>
              <a:gd name="connsiteY0" fmla="*/ 385346 h 770692"/>
              <a:gd name="connsiteX1" fmla="*/ 385346 w 1831114"/>
              <a:gd name="connsiteY1" fmla="*/ 0 h 770692"/>
              <a:gd name="connsiteX2" fmla="*/ 385346 w 1831114"/>
              <a:gd name="connsiteY2" fmla="*/ 192673 h 770692"/>
              <a:gd name="connsiteX3" fmla="*/ 1831114 w 1831114"/>
              <a:gd name="connsiteY3" fmla="*/ 192673 h 770692"/>
              <a:gd name="connsiteX4" fmla="*/ 1831114 w 1831114"/>
              <a:gd name="connsiteY4" fmla="*/ 578019 h 770692"/>
              <a:gd name="connsiteX5" fmla="*/ 385346 w 1831114"/>
              <a:gd name="connsiteY5" fmla="*/ 578019 h 770692"/>
              <a:gd name="connsiteX6" fmla="*/ 385346 w 1831114"/>
              <a:gd name="connsiteY6" fmla="*/ 770692 h 770692"/>
              <a:gd name="connsiteX7" fmla="*/ 0 w 1831114"/>
              <a:gd name="connsiteY7" fmla="*/ 385346 h 770692"/>
              <a:gd name="connsiteX0" fmla="*/ 0 w 1831114"/>
              <a:gd name="connsiteY0" fmla="*/ 385346 h 770692"/>
              <a:gd name="connsiteX1" fmla="*/ 385346 w 1831114"/>
              <a:gd name="connsiteY1" fmla="*/ 0 h 770692"/>
              <a:gd name="connsiteX2" fmla="*/ 385346 w 1831114"/>
              <a:gd name="connsiteY2" fmla="*/ 192673 h 770692"/>
              <a:gd name="connsiteX3" fmla="*/ 1831114 w 1831114"/>
              <a:gd name="connsiteY3" fmla="*/ 192673 h 770692"/>
              <a:gd name="connsiteX4" fmla="*/ 1831114 w 1831114"/>
              <a:gd name="connsiteY4" fmla="*/ 578019 h 770692"/>
              <a:gd name="connsiteX5" fmla="*/ 1333188 w 1831114"/>
              <a:gd name="connsiteY5" fmla="*/ 578247 h 770692"/>
              <a:gd name="connsiteX6" fmla="*/ 385346 w 1831114"/>
              <a:gd name="connsiteY6" fmla="*/ 578019 h 770692"/>
              <a:gd name="connsiteX7" fmla="*/ 385346 w 1831114"/>
              <a:gd name="connsiteY7" fmla="*/ 770692 h 770692"/>
              <a:gd name="connsiteX8" fmla="*/ 0 w 1831114"/>
              <a:gd name="connsiteY8" fmla="*/ 385346 h 770692"/>
              <a:gd name="connsiteX0" fmla="*/ 0 w 1831114"/>
              <a:gd name="connsiteY0" fmla="*/ 385346 h 770692"/>
              <a:gd name="connsiteX1" fmla="*/ 385346 w 1831114"/>
              <a:gd name="connsiteY1" fmla="*/ 0 h 770692"/>
              <a:gd name="connsiteX2" fmla="*/ 385346 w 1831114"/>
              <a:gd name="connsiteY2" fmla="*/ 192673 h 770692"/>
              <a:gd name="connsiteX3" fmla="*/ 1305993 w 1831114"/>
              <a:gd name="connsiteY3" fmla="*/ 187177 h 770692"/>
              <a:gd name="connsiteX4" fmla="*/ 1831114 w 1831114"/>
              <a:gd name="connsiteY4" fmla="*/ 192673 h 770692"/>
              <a:gd name="connsiteX5" fmla="*/ 1831114 w 1831114"/>
              <a:gd name="connsiteY5" fmla="*/ 578019 h 770692"/>
              <a:gd name="connsiteX6" fmla="*/ 1333188 w 1831114"/>
              <a:gd name="connsiteY6" fmla="*/ 578247 h 770692"/>
              <a:gd name="connsiteX7" fmla="*/ 385346 w 1831114"/>
              <a:gd name="connsiteY7" fmla="*/ 578019 h 770692"/>
              <a:gd name="connsiteX8" fmla="*/ 385346 w 1831114"/>
              <a:gd name="connsiteY8" fmla="*/ 770692 h 770692"/>
              <a:gd name="connsiteX9" fmla="*/ 0 w 1831114"/>
              <a:gd name="connsiteY9" fmla="*/ 385346 h 770692"/>
              <a:gd name="connsiteX0" fmla="*/ 0 w 1841074"/>
              <a:gd name="connsiteY0" fmla="*/ 424443 h 809789"/>
              <a:gd name="connsiteX1" fmla="*/ 385346 w 1841074"/>
              <a:gd name="connsiteY1" fmla="*/ 39097 h 809789"/>
              <a:gd name="connsiteX2" fmla="*/ 385346 w 1841074"/>
              <a:gd name="connsiteY2" fmla="*/ 231770 h 809789"/>
              <a:gd name="connsiteX3" fmla="*/ 1305993 w 1841074"/>
              <a:gd name="connsiteY3" fmla="*/ 226274 h 809789"/>
              <a:gd name="connsiteX4" fmla="*/ 1841074 w 1841074"/>
              <a:gd name="connsiteY4" fmla="*/ 0 h 809789"/>
              <a:gd name="connsiteX5" fmla="*/ 1831114 w 1841074"/>
              <a:gd name="connsiteY5" fmla="*/ 617116 h 809789"/>
              <a:gd name="connsiteX6" fmla="*/ 1333188 w 1841074"/>
              <a:gd name="connsiteY6" fmla="*/ 617344 h 809789"/>
              <a:gd name="connsiteX7" fmla="*/ 385346 w 1841074"/>
              <a:gd name="connsiteY7" fmla="*/ 617116 h 809789"/>
              <a:gd name="connsiteX8" fmla="*/ 385346 w 1841074"/>
              <a:gd name="connsiteY8" fmla="*/ 809789 h 809789"/>
              <a:gd name="connsiteX9" fmla="*/ 0 w 1841074"/>
              <a:gd name="connsiteY9" fmla="*/ 424443 h 809789"/>
              <a:gd name="connsiteX0" fmla="*/ 0 w 1841074"/>
              <a:gd name="connsiteY0" fmla="*/ 424443 h 809789"/>
              <a:gd name="connsiteX1" fmla="*/ 385346 w 1841074"/>
              <a:gd name="connsiteY1" fmla="*/ 39097 h 809789"/>
              <a:gd name="connsiteX2" fmla="*/ 385346 w 1841074"/>
              <a:gd name="connsiteY2" fmla="*/ 231770 h 809789"/>
              <a:gd name="connsiteX3" fmla="*/ 1305993 w 1841074"/>
              <a:gd name="connsiteY3" fmla="*/ 226274 h 809789"/>
              <a:gd name="connsiteX4" fmla="*/ 1841074 w 1841074"/>
              <a:gd name="connsiteY4" fmla="*/ 0 h 809789"/>
              <a:gd name="connsiteX5" fmla="*/ 1831114 w 1841074"/>
              <a:gd name="connsiteY5" fmla="*/ 617116 h 809789"/>
              <a:gd name="connsiteX6" fmla="*/ 1333188 w 1841074"/>
              <a:gd name="connsiteY6" fmla="*/ 617344 h 809789"/>
              <a:gd name="connsiteX7" fmla="*/ 385346 w 1841074"/>
              <a:gd name="connsiteY7" fmla="*/ 617116 h 809789"/>
              <a:gd name="connsiteX8" fmla="*/ 385346 w 1841074"/>
              <a:gd name="connsiteY8" fmla="*/ 809789 h 809789"/>
              <a:gd name="connsiteX9" fmla="*/ 0 w 1841074"/>
              <a:gd name="connsiteY9" fmla="*/ 424443 h 809789"/>
              <a:gd name="connsiteX0" fmla="*/ 0 w 1841074"/>
              <a:gd name="connsiteY0" fmla="*/ 424443 h 809789"/>
              <a:gd name="connsiteX1" fmla="*/ 385346 w 1841074"/>
              <a:gd name="connsiteY1" fmla="*/ 39097 h 809789"/>
              <a:gd name="connsiteX2" fmla="*/ 385346 w 1841074"/>
              <a:gd name="connsiteY2" fmla="*/ 231770 h 809789"/>
              <a:gd name="connsiteX3" fmla="*/ 1124855 w 1841074"/>
              <a:gd name="connsiteY3" fmla="*/ 224154 h 809789"/>
              <a:gd name="connsiteX4" fmla="*/ 1841074 w 1841074"/>
              <a:gd name="connsiteY4" fmla="*/ 0 h 809789"/>
              <a:gd name="connsiteX5" fmla="*/ 1831114 w 1841074"/>
              <a:gd name="connsiteY5" fmla="*/ 617116 h 809789"/>
              <a:gd name="connsiteX6" fmla="*/ 1333188 w 1841074"/>
              <a:gd name="connsiteY6" fmla="*/ 617344 h 809789"/>
              <a:gd name="connsiteX7" fmla="*/ 385346 w 1841074"/>
              <a:gd name="connsiteY7" fmla="*/ 617116 h 809789"/>
              <a:gd name="connsiteX8" fmla="*/ 385346 w 1841074"/>
              <a:gd name="connsiteY8" fmla="*/ 809789 h 809789"/>
              <a:gd name="connsiteX9" fmla="*/ 0 w 1841074"/>
              <a:gd name="connsiteY9" fmla="*/ 424443 h 809789"/>
              <a:gd name="connsiteX0" fmla="*/ 0 w 1841074"/>
              <a:gd name="connsiteY0" fmla="*/ 424443 h 809789"/>
              <a:gd name="connsiteX1" fmla="*/ 385346 w 1841074"/>
              <a:gd name="connsiteY1" fmla="*/ 39097 h 809789"/>
              <a:gd name="connsiteX2" fmla="*/ 385346 w 1841074"/>
              <a:gd name="connsiteY2" fmla="*/ 231770 h 809789"/>
              <a:gd name="connsiteX3" fmla="*/ 1124855 w 1841074"/>
              <a:gd name="connsiteY3" fmla="*/ 224154 h 809789"/>
              <a:gd name="connsiteX4" fmla="*/ 1841074 w 1841074"/>
              <a:gd name="connsiteY4" fmla="*/ 0 h 809789"/>
              <a:gd name="connsiteX5" fmla="*/ 1831114 w 1841074"/>
              <a:gd name="connsiteY5" fmla="*/ 617116 h 809789"/>
              <a:gd name="connsiteX6" fmla="*/ 1333188 w 1841074"/>
              <a:gd name="connsiteY6" fmla="*/ 617344 h 809789"/>
              <a:gd name="connsiteX7" fmla="*/ 385346 w 1841074"/>
              <a:gd name="connsiteY7" fmla="*/ 617116 h 809789"/>
              <a:gd name="connsiteX8" fmla="*/ 385346 w 1841074"/>
              <a:gd name="connsiteY8" fmla="*/ 809789 h 809789"/>
              <a:gd name="connsiteX9" fmla="*/ 0 w 1841074"/>
              <a:gd name="connsiteY9" fmla="*/ 424443 h 809789"/>
              <a:gd name="connsiteX0" fmla="*/ 0 w 1841074"/>
              <a:gd name="connsiteY0" fmla="*/ 424443 h 809789"/>
              <a:gd name="connsiteX1" fmla="*/ 385346 w 1841074"/>
              <a:gd name="connsiteY1" fmla="*/ 39097 h 809789"/>
              <a:gd name="connsiteX2" fmla="*/ 385346 w 1841074"/>
              <a:gd name="connsiteY2" fmla="*/ 231770 h 809789"/>
              <a:gd name="connsiteX3" fmla="*/ 1124855 w 1841074"/>
              <a:gd name="connsiteY3" fmla="*/ 224154 h 809789"/>
              <a:gd name="connsiteX4" fmla="*/ 1841074 w 1841074"/>
              <a:gd name="connsiteY4" fmla="*/ 0 h 809789"/>
              <a:gd name="connsiteX5" fmla="*/ 1831114 w 1841074"/>
              <a:gd name="connsiteY5" fmla="*/ 617116 h 809789"/>
              <a:gd name="connsiteX6" fmla="*/ 1333188 w 1841074"/>
              <a:gd name="connsiteY6" fmla="*/ 617344 h 809789"/>
              <a:gd name="connsiteX7" fmla="*/ 385346 w 1841074"/>
              <a:gd name="connsiteY7" fmla="*/ 617116 h 809789"/>
              <a:gd name="connsiteX8" fmla="*/ 385346 w 1841074"/>
              <a:gd name="connsiteY8" fmla="*/ 809789 h 809789"/>
              <a:gd name="connsiteX9" fmla="*/ 0 w 1841074"/>
              <a:gd name="connsiteY9" fmla="*/ 424443 h 809789"/>
              <a:gd name="connsiteX0" fmla="*/ 0 w 1841074"/>
              <a:gd name="connsiteY0" fmla="*/ 424443 h 809789"/>
              <a:gd name="connsiteX1" fmla="*/ 385346 w 1841074"/>
              <a:gd name="connsiteY1" fmla="*/ 39097 h 809789"/>
              <a:gd name="connsiteX2" fmla="*/ 385346 w 1841074"/>
              <a:gd name="connsiteY2" fmla="*/ 231770 h 809789"/>
              <a:gd name="connsiteX3" fmla="*/ 1124855 w 1841074"/>
              <a:gd name="connsiteY3" fmla="*/ 224154 h 809789"/>
              <a:gd name="connsiteX4" fmla="*/ 1841074 w 1841074"/>
              <a:gd name="connsiteY4" fmla="*/ 0 h 809789"/>
              <a:gd name="connsiteX5" fmla="*/ 1817194 w 1841074"/>
              <a:gd name="connsiteY5" fmla="*/ 758538 h 809789"/>
              <a:gd name="connsiteX6" fmla="*/ 1333188 w 1841074"/>
              <a:gd name="connsiteY6" fmla="*/ 617344 h 809789"/>
              <a:gd name="connsiteX7" fmla="*/ 385346 w 1841074"/>
              <a:gd name="connsiteY7" fmla="*/ 617116 h 809789"/>
              <a:gd name="connsiteX8" fmla="*/ 385346 w 1841074"/>
              <a:gd name="connsiteY8" fmla="*/ 809789 h 809789"/>
              <a:gd name="connsiteX9" fmla="*/ 0 w 1841074"/>
              <a:gd name="connsiteY9" fmla="*/ 424443 h 809789"/>
              <a:gd name="connsiteX0" fmla="*/ 0 w 1841074"/>
              <a:gd name="connsiteY0" fmla="*/ 424443 h 809789"/>
              <a:gd name="connsiteX1" fmla="*/ 385346 w 1841074"/>
              <a:gd name="connsiteY1" fmla="*/ 39097 h 809789"/>
              <a:gd name="connsiteX2" fmla="*/ 385346 w 1841074"/>
              <a:gd name="connsiteY2" fmla="*/ 231770 h 809789"/>
              <a:gd name="connsiteX3" fmla="*/ 1124855 w 1841074"/>
              <a:gd name="connsiteY3" fmla="*/ 224154 h 809789"/>
              <a:gd name="connsiteX4" fmla="*/ 1841074 w 1841074"/>
              <a:gd name="connsiteY4" fmla="*/ 0 h 809789"/>
              <a:gd name="connsiteX5" fmla="*/ 1817194 w 1841074"/>
              <a:gd name="connsiteY5" fmla="*/ 758538 h 809789"/>
              <a:gd name="connsiteX6" fmla="*/ 1162530 w 1841074"/>
              <a:gd name="connsiteY6" fmla="*/ 624823 h 809789"/>
              <a:gd name="connsiteX7" fmla="*/ 385346 w 1841074"/>
              <a:gd name="connsiteY7" fmla="*/ 617116 h 809789"/>
              <a:gd name="connsiteX8" fmla="*/ 385346 w 1841074"/>
              <a:gd name="connsiteY8" fmla="*/ 809789 h 809789"/>
              <a:gd name="connsiteX9" fmla="*/ 0 w 1841074"/>
              <a:gd name="connsiteY9" fmla="*/ 424443 h 809789"/>
              <a:gd name="connsiteX0" fmla="*/ 0 w 1841074"/>
              <a:gd name="connsiteY0" fmla="*/ 424443 h 809789"/>
              <a:gd name="connsiteX1" fmla="*/ 385346 w 1841074"/>
              <a:gd name="connsiteY1" fmla="*/ 39097 h 809789"/>
              <a:gd name="connsiteX2" fmla="*/ 385346 w 1841074"/>
              <a:gd name="connsiteY2" fmla="*/ 231770 h 809789"/>
              <a:gd name="connsiteX3" fmla="*/ 1124855 w 1841074"/>
              <a:gd name="connsiteY3" fmla="*/ 224154 h 809789"/>
              <a:gd name="connsiteX4" fmla="*/ 1841074 w 1841074"/>
              <a:gd name="connsiteY4" fmla="*/ 0 h 809789"/>
              <a:gd name="connsiteX5" fmla="*/ 1817194 w 1841074"/>
              <a:gd name="connsiteY5" fmla="*/ 758538 h 809789"/>
              <a:gd name="connsiteX6" fmla="*/ 1162530 w 1841074"/>
              <a:gd name="connsiteY6" fmla="*/ 624823 h 809789"/>
              <a:gd name="connsiteX7" fmla="*/ 385346 w 1841074"/>
              <a:gd name="connsiteY7" fmla="*/ 617116 h 809789"/>
              <a:gd name="connsiteX8" fmla="*/ 385346 w 1841074"/>
              <a:gd name="connsiteY8" fmla="*/ 809789 h 809789"/>
              <a:gd name="connsiteX9" fmla="*/ 0 w 1841074"/>
              <a:gd name="connsiteY9" fmla="*/ 424443 h 809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41074" h="809789">
                <a:moveTo>
                  <a:pt x="0" y="424443"/>
                </a:moveTo>
                <a:lnTo>
                  <a:pt x="385346" y="39097"/>
                </a:lnTo>
                <a:lnTo>
                  <a:pt x="385346" y="231770"/>
                </a:lnTo>
                <a:lnTo>
                  <a:pt x="1124855" y="224154"/>
                </a:lnTo>
                <a:cubicBezTo>
                  <a:pt x="1295816" y="209401"/>
                  <a:pt x="1447581" y="215606"/>
                  <a:pt x="1841074" y="0"/>
                </a:cubicBezTo>
                <a:lnTo>
                  <a:pt x="1817194" y="758538"/>
                </a:lnTo>
                <a:cubicBezTo>
                  <a:pt x="1598973" y="713966"/>
                  <a:pt x="1418707" y="617441"/>
                  <a:pt x="1162530" y="624823"/>
                </a:cubicBezTo>
                <a:lnTo>
                  <a:pt x="385346" y="617116"/>
                </a:lnTo>
                <a:lnTo>
                  <a:pt x="385346" y="809789"/>
                </a:lnTo>
                <a:lnTo>
                  <a:pt x="0" y="424443"/>
                </a:lnTo>
                <a:close/>
              </a:path>
            </a:pathLst>
          </a:cu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49287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 defTabSz="914400"/>
            <a:r>
              <a:rPr lang="uk-UA" altLang="ru-RU" sz="4000" b="1" dirty="0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Умови прийому до </a:t>
            </a:r>
            <a:r>
              <a:rPr lang="uk-UA" altLang="ru-RU" sz="4000" b="1" dirty="0" err="1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ВНЗ</a:t>
            </a:r>
            <a:r>
              <a:rPr lang="en-US" altLang="ru-RU" sz="4000" b="1" dirty="0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uk-UA" altLang="ru-RU" sz="4000" b="1" dirty="0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у 2015 р.</a:t>
            </a:r>
            <a:endParaRPr lang="ru-RU" altLang="ru-RU" sz="4000" b="1" dirty="0">
              <a:solidFill>
                <a:srgbClr val="7030A0"/>
              </a:solidFill>
              <a:effectLst>
                <a:glow rad="1270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2528" y="897147"/>
            <a:ext cx="3062377" cy="1069676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1 </a:t>
            </a:r>
            <a:r>
              <a:rPr lang="uk-UA" dirty="0" err="1" smtClean="0"/>
              <a:t>ВНЗ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72527" y="2061713"/>
            <a:ext cx="3062377" cy="1069676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2 </a:t>
            </a:r>
            <a:r>
              <a:rPr lang="uk-UA" dirty="0" err="1" smtClean="0"/>
              <a:t>ВНЗ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72527" y="3226279"/>
            <a:ext cx="3062377" cy="1069676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3 </a:t>
            </a:r>
            <a:r>
              <a:rPr lang="uk-UA" dirty="0" err="1" smtClean="0"/>
              <a:t>ВНЗ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72527" y="4390845"/>
            <a:ext cx="3062377" cy="1069676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4 </a:t>
            </a:r>
            <a:r>
              <a:rPr lang="uk-UA" dirty="0" err="1" smtClean="0"/>
              <a:t>ВНЗ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72527" y="5555411"/>
            <a:ext cx="3062377" cy="1069676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5 </a:t>
            </a:r>
            <a:r>
              <a:rPr lang="uk-UA" dirty="0" err="1" smtClean="0"/>
              <a:t>ВНЗ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451229" y="744359"/>
            <a:ext cx="3871245" cy="57007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Страховий варіант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 flipH="1">
            <a:off x="4451229" y="3256341"/>
            <a:ext cx="4624478" cy="950680"/>
          </a:xfrm>
          <a:prstGeom prst="round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700" b="1" dirty="0">
                <a:solidFill>
                  <a:srgbClr val="7030A0"/>
                </a:solidFill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Українська інженерно-педагогічна академія</a:t>
            </a:r>
            <a:endParaRPr lang="ru-RU" sz="1700" b="1" dirty="0">
              <a:solidFill>
                <a:srgbClr val="7030A0"/>
              </a:solidFill>
              <a:effectLst>
                <a:glow rad="1270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615241" y="1386385"/>
            <a:ext cx="4135680" cy="1149551"/>
          </a:xfrm>
          <a:prstGeom prst="rec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Середніми </a:t>
            </a:r>
            <a:r>
              <a:rPr lang="uk-UA" dirty="0" err="1" smtClean="0"/>
              <a:t>ВНЗ</a:t>
            </a:r>
            <a:r>
              <a:rPr lang="uk-UA" dirty="0" smtClean="0"/>
              <a:t> вибрати такі, де ви гарантовано поступите на потрібну спеціальність</a:t>
            </a:r>
            <a:endParaRPr lang="ru-RU" dirty="0"/>
          </a:p>
        </p:txBody>
      </p:sp>
      <p:sp>
        <p:nvSpPr>
          <p:cNvPr id="17" name="Стрелка вниз 16"/>
          <p:cNvSpPr/>
          <p:nvPr/>
        </p:nvSpPr>
        <p:spPr>
          <a:xfrm>
            <a:off x="4615240" y="2595539"/>
            <a:ext cx="3845472" cy="891236"/>
          </a:xfrm>
          <a:prstGeom prst="downArrow">
            <a:avLst>
              <a:gd name="adj1" fmla="val 50000"/>
              <a:gd name="adj2" fmla="val 62801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наприклад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3493699" y="5290584"/>
            <a:ext cx="5582010" cy="1470398"/>
          </a:xfrm>
          <a:prstGeom prst="round2DiagRect">
            <a:avLst/>
          </a:prstGeom>
          <a:solidFill>
            <a:srgbClr val="FFC000"/>
          </a:solidFill>
        </p:spPr>
        <p:txBody>
          <a:bodyPr wrap="square" tIns="0" bIns="0" rtlCol="0">
            <a:spAutoFit/>
          </a:bodyPr>
          <a:lstStyle/>
          <a:p>
            <a:pPr algn="ctr"/>
            <a:r>
              <a:rPr lang="uk-UA" sz="2800" dirty="0" smtClean="0">
                <a:solidFill>
                  <a:srgbClr val="7030A0"/>
                </a:solidFill>
              </a:rPr>
              <a:t>Можна подати лише до 5 </a:t>
            </a:r>
            <a:r>
              <a:rPr lang="uk-UA" sz="2800" dirty="0" err="1" smtClean="0">
                <a:solidFill>
                  <a:srgbClr val="7030A0"/>
                </a:solidFill>
              </a:rPr>
              <a:t>ВНЗ</a:t>
            </a:r>
            <a:endParaRPr lang="uk-UA" sz="2800" dirty="0" smtClean="0">
              <a:solidFill>
                <a:srgbClr val="7030A0"/>
              </a:solidFill>
            </a:endParaRPr>
          </a:p>
          <a:p>
            <a:pPr algn="ctr"/>
            <a:r>
              <a:rPr lang="uk-UA" sz="2800" b="1" dirty="0" smtClean="0"/>
              <a:t>Правильно </a:t>
            </a:r>
            <a:r>
              <a:rPr lang="uk-UA" sz="2800" b="1" dirty="0" err="1" smtClean="0"/>
              <a:t>розставте</a:t>
            </a:r>
            <a:r>
              <a:rPr lang="uk-UA" sz="2800" b="1" dirty="0" smtClean="0"/>
              <a:t> пріоритети</a:t>
            </a:r>
          </a:p>
          <a:p>
            <a:pPr algn="ctr"/>
            <a:r>
              <a:rPr lang="uk-UA" sz="2800" dirty="0" smtClean="0">
                <a:solidFill>
                  <a:srgbClr val="0070C0"/>
                </a:solidFill>
              </a:rPr>
              <a:t>Від 1 до 15, </a:t>
            </a:r>
            <a:r>
              <a:rPr lang="uk-UA" sz="2800" i="1" dirty="0" smtClean="0">
                <a:solidFill>
                  <a:srgbClr val="0070C0"/>
                </a:solidFill>
              </a:rPr>
              <a:t>де 1 найвищій</a:t>
            </a:r>
            <a:endParaRPr lang="ru-RU" sz="2800" i="1" dirty="0">
              <a:solidFill>
                <a:srgbClr val="0070C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451229" y="3968723"/>
            <a:ext cx="4624478" cy="279226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108000" tIns="900000" bIns="432000" numCol="2" spcCol="180000" rtlCol="0" anchor="ctr" anchorCtr="0"/>
          <a:lstStyle/>
          <a:p>
            <a:pPr marL="85725" indent="-85725"/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451228" y="4071048"/>
            <a:ext cx="45403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dirty="0">
                <a:effectLst>
                  <a:glow rad="228600">
                    <a:schemeClr val="bg1">
                      <a:alpha val="84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Весь спектр </a:t>
            </a:r>
            <a:r>
              <a:rPr lang="uk-UA" sz="1600" dirty="0" smtClean="0">
                <a:effectLst>
                  <a:glow rad="228600">
                    <a:schemeClr val="bg1">
                      <a:alpha val="84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спеціальностей в одному </a:t>
            </a:r>
            <a:r>
              <a:rPr lang="ru-RU" sz="1600" dirty="0" err="1" smtClean="0">
                <a:effectLst>
                  <a:glow rad="228600">
                    <a:schemeClr val="bg1">
                      <a:alpha val="84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УІПА</a:t>
            </a:r>
            <a:r>
              <a:rPr lang="uk-UA" sz="1600" dirty="0" smtClean="0">
                <a:effectLst>
                  <a:glow rad="228600">
                    <a:schemeClr val="bg1">
                      <a:alpha val="84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uk-UA" sz="1600" dirty="0">
              <a:effectLst>
                <a:glow rad="228600">
                  <a:schemeClr val="bg1">
                    <a:alpha val="84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61654" y="4455232"/>
            <a:ext cx="4572000" cy="2282409"/>
          </a:xfrm>
          <a:prstGeom prst="rect">
            <a:avLst/>
          </a:prstGeom>
        </p:spPr>
        <p:txBody>
          <a:bodyPr numCol="2">
            <a:noAutofit/>
          </a:bodyPr>
          <a:lstStyle/>
          <a:p>
            <a:pPr marL="85725" indent="-85725"/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Професійна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освіта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ru-RU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Комп’ютерні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технології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ru-RU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Електроніка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ru-RU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Електромеханіка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ru-RU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Телекомунікації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зв’язок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ru-RU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Енергетика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ru-RU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Метрологія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стандартизація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сертифікація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ru-RU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Охорона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праці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ru-RU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Зварювання</a:t>
            </a:r>
            <a:endParaRPr lang="en-US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ru-RU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Машинобудування</a:t>
            </a:r>
            <a:endParaRPr lang="en-US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endParaRPr lang="en-US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Транспорт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ru-RU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Будівництво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Дизайн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ru-RU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Харчові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технології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ru-RU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Видавничо-поліграфічна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 справа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ru-RU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Технологія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виробів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легкої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промисловості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ru-RU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Економіка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ru-RU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Товарознавство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ru-RU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Побутове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обслуговування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То</a:t>
            </a:r>
            <a:r>
              <a:rPr lang="uk-UA" sz="1200" dirty="0">
                <a:latin typeface="Arial" panose="020B0604020202020204" pitchFamily="34" charset="0"/>
                <a:cs typeface="Arial" panose="020B0604020202020204" pitchFamily="34" charset="0"/>
              </a:rPr>
              <a:t>щ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97481313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6" presetClass="emph" presetSubtype="0" repeatCount="indefinite" accel="49000" decel="47000" autoRev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3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42" presetClass="path" presetSubtype="0" repeatCount="indefinite" accel="50000" decel="50000" autoRev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96296E-6 L 0.0007 0.00671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324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2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8" presetClass="emph" presetSubtype="0" repeatCount="indefinite" accel="39000" decel="45000" autoRev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3300000">
                                      <p:cBhvr>
                                        <p:cTn id="4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0" presetClass="path" presetSubtype="0" repeatCount="indefinite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1.85185E-6 L -0.00035 0.00023 C 0.00434 0.00555 0.02343 0.00717 0.02482 0.02824 C 0.03264 0.06458 0.02205 0.0669 0.01632 0.08287 C 0.02118 0.08981 0.02916 0.09143 0.02986 0.11458 C 0.03125 0.12592 0.02239 0.1375 0.01562 0.1456 " pathEditMode="relative" rAng="0" ptsTypes="AAAAAA">
                                      <p:cBhvr>
                                        <p:cTn id="4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10" y="7269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6" presetClass="emph" presetSubtype="0" repeatCount="3000" fill="hold" grpId="1" nodeType="withEffect">
                                  <p:stCondLst>
                                    <p:cond delay="3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50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  <p:bldP spid="16" grpId="0" animBg="1"/>
      <p:bldP spid="16" grpId="1" autoUpdateAnimBg="0"/>
      <p:bldP spid="6" grpId="0" animBg="1"/>
      <p:bldP spid="14" grpId="0" animBg="1"/>
      <p:bldP spid="14" grpId="1" animBg="1"/>
      <p:bldP spid="17" grpId="0" animBg="1"/>
      <p:bldP spid="17" grpId="1" animBg="1"/>
      <p:bldP spid="15" grpId="0" animBg="1"/>
      <p:bldP spid="18" grpId="0"/>
      <p:bldP spid="18" grpId="1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0"/>
            <a:ext cx="9144000" cy="7191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altLang="ru-RU" sz="4000" b="1" dirty="0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Особливості прийому до </a:t>
            </a:r>
            <a:r>
              <a:rPr lang="uk-UA" altLang="ru-RU" sz="4000" b="1" dirty="0" err="1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ВНЗ</a:t>
            </a:r>
            <a:r>
              <a:rPr lang="en-US" altLang="ru-RU" sz="4000" b="1" dirty="0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uk-UA" altLang="ru-RU" sz="4000" b="1" dirty="0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у 2015 р.</a:t>
            </a:r>
            <a:endParaRPr lang="ru-RU" altLang="ru-RU" sz="4000" b="1" dirty="0">
              <a:solidFill>
                <a:srgbClr val="7030A0"/>
              </a:solidFill>
              <a:effectLst>
                <a:glow rad="1270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19191" y="1086416"/>
            <a:ext cx="8559633" cy="5425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</a:pPr>
            <a:r>
              <a:rPr lang="uk-UA" alt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uk-UA" altLang="uk-UA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uk-UA" b="1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uk-UA" altLang="uk-UA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бов’язково</a:t>
            </a:r>
            <a:r>
              <a:rPr lang="uk-UA" altLang="uk-UA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uk-UA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потрібні</a:t>
            </a:r>
            <a:r>
              <a:rPr lang="uk-UA" alt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 сертифікати зовнішнього незалежного оцінювання </a:t>
            </a:r>
            <a:r>
              <a:rPr lang="uk-UA" altLang="uk-UA" dirty="0">
                <a:latin typeface="Arial" panose="020B0604020202020204" pitchFamily="34" charset="0"/>
                <a:cs typeface="Arial" panose="020B0604020202020204" pitchFamily="34" charset="0"/>
              </a:rPr>
              <a:t>лише </a:t>
            </a:r>
            <a:r>
              <a:rPr lang="uk-UA" altLang="uk-UA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поточного</a:t>
            </a:r>
            <a:r>
              <a:rPr lang="uk-UA" alt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 2015 року.</a:t>
            </a:r>
          </a:p>
          <a:p>
            <a:pPr algn="l">
              <a:lnSpc>
                <a:spcPct val="80000"/>
              </a:lnSpc>
            </a:pPr>
            <a:r>
              <a:rPr lang="uk-UA" alt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2. Потрібно надати 3 (або 4) сертифікати </a:t>
            </a:r>
            <a:r>
              <a:rPr lang="uk-UA" altLang="uk-UA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ЗНО</a:t>
            </a:r>
            <a:r>
              <a:rPr lang="uk-UA" alt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l">
              <a:lnSpc>
                <a:spcPct val="80000"/>
              </a:lnSpc>
            </a:pPr>
            <a:r>
              <a:rPr lang="uk-UA" alt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 1 - </a:t>
            </a:r>
            <a:r>
              <a:rPr lang="uk-UA" altLang="uk-UA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обов</a:t>
            </a:r>
            <a:r>
              <a:rPr lang="en-US" alt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altLang="uk-UA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язковий</a:t>
            </a:r>
            <a:r>
              <a:rPr lang="uk-UA" alt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 з української мови, </a:t>
            </a:r>
          </a:p>
          <a:p>
            <a:pPr marL="1166813" indent="-900113" algn="l">
              <a:lnSpc>
                <a:spcPct val="80000"/>
              </a:lnSpc>
            </a:pPr>
            <a:r>
              <a:rPr lang="uk-UA" alt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Інщі - згідно додатку до правил прийому конкретного </a:t>
            </a:r>
            <a:r>
              <a:rPr lang="uk-UA" altLang="uk-UA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ВНЗ</a:t>
            </a:r>
            <a:r>
              <a:rPr lang="uk-UA" alt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534988" algn="l">
              <a:lnSpc>
                <a:spcPct val="80000"/>
              </a:lnSpc>
            </a:pPr>
            <a:r>
              <a:rPr lang="uk-UA" altLang="uk-UA" i="1" dirty="0" smtClean="0">
                <a:latin typeface="Arial" panose="020B0604020202020204" pitchFamily="34" charset="0"/>
                <a:cs typeface="Arial" panose="020B0604020202020204" pitchFamily="34" charset="0"/>
              </a:rPr>
              <a:t>або 2 - 3 сертифікати, або </a:t>
            </a:r>
            <a:r>
              <a:rPr lang="en-US" altLang="uk-UA" i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uk-UA" altLang="uk-UA" i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altLang="uk-UA" i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uk-UA" altLang="uk-UA" i="1" dirty="0" smtClean="0">
                <a:latin typeface="Arial" panose="020B0604020202020204" pitchFamily="34" charset="0"/>
                <a:cs typeface="Arial" panose="020B0604020202020204" pitchFamily="34" charset="0"/>
              </a:rPr>
              <a:t> сертифікати та творчий конкурс.</a:t>
            </a:r>
          </a:p>
          <a:p>
            <a:pPr algn="l">
              <a:lnSpc>
                <a:spcPct val="80000"/>
              </a:lnSpc>
            </a:pPr>
            <a:endParaRPr lang="en-US" altLang="uk-U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80000"/>
              </a:lnSpc>
            </a:pPr>
            <a:r>
              <a:rPr lang="uk-UA" alt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uk-UA" altLang="uk-UA" dirty="0"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uk-UA" alt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інімальний </a:t>
            </a:r>
            <a:r>
              <a:rPr lang="uk-UA" altLang="uk-UA" dirty="0">
                <a:latin typeface="Arial" panose="020B0604020202020204" pitchFamily="34" charset="0"/>
                <a:cs typeface="Arial" panose="020B0604020202020204" pitchFamily="34" charset="0"/>
              </a:rPr>
              <a:t>бал для допуску до участі у конкурсі </a:t>
            </a:r>
            <a:r>
              <a:rPr lang="uk-UA" alt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за кожним сертифікатом встановлюється конкретним </a:t>
            </a:r>
            <a:r>
              <a:rPr lang="uk-UA" altLang="uk-UA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ВНЗ</a:t>
            </a:r>
            <a:r>
              <a:rPr lang="uk-UA" alt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1619250" indent="-1619250" algn="l">
              <a:lnSpc>
                <a:spcPct val="80000"/>
              </a:lnSpc>
            </a:pPr>
            <a:r>
              <a:rPr lang="uk-UA" altLang="uk-UA" i="1" dirty="0" smtClean="0"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Наприклад, в </a:t>
            </a:r>
            <a:r>
              <a:rPr lang="uk-UA" altLang="uk-UA" i="1" dirty="0" err="1" smtClean="0"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УІПА</a:t>
            </a:r>
            <a:r>
              <a:rPr lang="uk-UA" altLang="uk-UA" i="1" dirty="0" smtClean="0"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мінімальний бал для всіх сертифікатів встановлено – 100, </a:t>
            </a:r>
          </a:p>
          <a:p>
            <a:pPr algn="l">
              <a:lnSpc>
                <a:spcPct val="80000"/>
              </a:lnSpc>
            </a:pPr>
            <a:endParaRPr lang="uk-UA" altLang="uk-UA" i="1" dirty="0">
              <a:effectLst>
                <a:glow rad="1270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80000"/>
              </a:lnSpc>
            </a:pPr>
            <a:r>
              <a:rPr lang="uk-UA" altLang="uk-UA" i="1" dirty="0" smtClean="0"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 інших </a:t>
            </a:r>
            <a:r>
              <a:rPr lang="uk-UA" altLang="uk-UA" i="1" dirty="0" err="1" smtClean="0"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ВНЗ</a:t>
            </a:r>
            <a:r>
              <a:rPr lang="uk-UA" altLang="uk-UA" i="1" dirty="0" smtClean="0"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це може бути 120, 140 та інші</a:t>
            </a:r>
            <a:r>
              <a:rPr lang="uk-UA" altLang="uk-UA" dirty="0" smtClean="0"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l">
              <a:lnSpc>
                <a:spcPct val="80000"/>
              </a:lnSpc>
            </a:pPr>
            <a:r>
              <a:rPr lang="uk-UA" alt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alt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2363" y="6568548"/>
            <a:ext cx="738188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2425089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536961" y="2162654"/>
            <a:ext cx="8208466" cy="1833718"/>
          </a:xfrm>
          <a:prstGeom prst="round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/>
              <a:t>Приклади варіантів розстановки пріоритетів</a:t>
            </a:r>
            <a:endParaRPr lang="ru-RU" sz="3200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49287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 defTabSz="914400"/>
            <a:r>
              <a:rPr lang="uk-UA" altLang="ru-RU" sz="4000" b="1" dirty="0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Умови прийому до </a:t>
            </a:r>
            <a:r>
              <a:rPr lang="uk-UA" altLang="ru-RU" sz="4000" b="1" dirty="0" err="1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ВНЗ</a:t>
            </a:r>
            <a:r>
              <a:rPr lang="en-US" altLang="ru-RU" sz="4000" b="1" dirty="0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uk-UA" altLang="ru-RU" sz="4000" b="1" dirty="0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у 2015 р.</a:t>
            </a:r>
            <a:endParaRPr lang="ru-RU" altLang="ru-RU" sz="4000" b="1" dirty="0">
              <a:solidFill>
                <a:srgbClr val="7030A0"/>
              </a:solidFill>
              <a:effectLst>
                <a:glow rad="1270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5509740"/>
            <a:ext cx="4648200" cy="1225868"/>
          </a:xfrm>
          <a:prstGeom prst="round2DiagRect">
            <a:avLst/>
          </a:prstGeom>
          <a:solidFill>
            <a:srgbClr val="FFC000"/>
          </a:solidFill>
        </p:spPr>
        <p:txBody>
          <a:bodyPr wrap="square" tIns="0" bIns="0" rtlCol="0">
            <a:spAutoFit/>
          </a:bodyPr>
          <a:lstStyle/>
          <a:p>
            <a:pPr algn="ctr"/>
            <a:r>
              <a:rPr lang="uk-UA" sz="2400" dirty="0" smtClean="0">
                <a:solidFill>
                  <a:srgbClr val="7030A0"/>
                </a:solidFill>
              </a:rPr>
              <a:t>Можна подати лише до 5 </a:t>
            </a:r>
            <a:r>
              <a:rPr lang="uk-UA" sz="2400" dirty="0" err="1" smtClean="0">
                <a:solidFill>
                  <a:srgbClr val="7030A0"/>
                </a:solidFill>
              </a:rPr>
              <a:t>ВНЗ</a:t>
            </a:r>
            <a:endParaRPr lang="uk-UA" sz="2400" dirty="0" smtClean="0">
              <a:solidFill>
                <a:srgbClr val="7030A0"/>
              </a:solidFill>
            </a:endParaRPr>
          </a:p>
          <a:p>
            <a:pPr algn="ctr"/>
            <a:r>
              <a:rPr lang="uk-UA" sz="2400" b="1" dirty="0" smtClean="0"/>
              <a:t>Правильно </a:t>
            </a:r>
            <a:r>
              <a:rPr lang="uk-UA" sz="2400" b="1" dirty="0" err="1" smtClean="0"/>
              <a:t>розставте</a:t>
            </a:r>
            <a:r>
              <a:rPr lang="uk-UA" sz="2400" b="1" dirty="0" smtClean="0"/>
              <a:t> пріоритети</a:t>
            </a:r>
          </a:p>
          <a:p>
            <a:pPr algn="ctr"/>
            <a:r>
              <a:rPr lang="uk-UA" sz="2400" dirty="0" smtClean="0">
                <a:solidFill>
                  <a:srgbClr val="0070C0"/>
                </a:solidFill>
              </a:rPr>
              <a:t>Від 1 до 15, </a:t>
            </a:r>
            <a:r>
              <a:rPr lang="uk-UA" sz="2400" i="1" dirty="0" smtClean="0">
                <a:solidFill>
                  <a:srgbClr val="0070C0"/>
                </a:solidFill>
              </a:rPr>
              <a:t>де 1 найвищій</a:t>
            </a:r>
            <a:endParaRPr lang="ru-RU" sz="24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60162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419600" y="5071590"/>
            <a:ext cx="4648200" cy="1225868"/>
          </a:xfrm>
          <a:prstGeom prst="round2DiagRect">
            <a:avLst/>
          </a:prstGeom>
          <a:solidFill>
            <a:srgbClr val="FFC000"/>
          </a:solidFill>
        </p:spPr>
        <p:txBody>
          <a:bodyPr wrap="square" tIns="0" bIns="0" rtlCol="0">
            <a:spAutoFit/>
          </a:bodyPr>
          <a:lstStyle/>
          <a:p>
            <a:pPr algn="ctr"/>
            <a:r>
              <a:rPr lang="uk-UA" sz="2400" dirty="0" smtClean="0">
                <a:solidFill>
                  <a:srgbClr val="7030A0"/>
                </a:solidFill>
              </a:rPr>
              <a:t>Можна подати лише до 5 </a:t>
            </a:r>
            <a:r>
              <a:rPr lang="uk-UA" sz="2400" dirty="0" err="1" smtClean="0">
                <a:solidFill>
                  <a:srgbClr val="7030A0"/>
                </a:solidFill>
              </a:rPr>
              <a:t>ВНЗ</a:t>
            </a:r>
            <a:endParaRPr lang="uk-UA" sz="2400" dirty="0" smtClean="0">
              <a:solidFill>
                <a:srgbClr val="7030A0"/>
              </a:solidFill>
            </a:endParaRPr>
          </a:p>
          <a:p>
            <a:pPr algn="ctr"/>
            <a:r>
              <a:rPr lang="uk-UA" sz="2400" b="1" dirty="0" smtClean="0"/>
              <a:t>Правильно </a:t>
            </a:r>
            <a:r>
              <a:rPr lang="uk-UA" sz="2400" b="1" dirty="0" err="1" smtClean="0"/>
              <a:t>розставте</a:t>
            </a:r>
            <a:r>
              <a:rPr lang="uk-UA" sz="2400" b="1" dirty="0" smtClean="0"/>
              <a:t> пріоритети</a:t>
            </a:r>
          </a:p>
          <a:p>
            <a:pPr algn="ctr"/>
            <a:r>
              <a:rPr lang="uk-UA" sz="2400" dirty="0" smtClean="0">
                <a:solidFill>
                  <a:srgbClr val="0070C0"/>
                </a:solidFill>
              </a:rPr>
              <a:t>Від 1 до 15, </a:t>
            </a:r>
            <a:r>
              <a:rPr lang="uk-UA" sz="2400" i="1" dirty="0" smtClean="0">
                <a:solidFill>
                  <a:srgbClr val="0070C0"/>
                </a:solidFill>
              </a:rPr>
              <a:t>де 1 найвищій</a:t>
            </a:r>
            <a:endParaRPr lang="ru-RU" sz="2400" i="1" dirty="0">
              <a:solidFill>
                <a:srgbClr val="0070C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64265" y="2565808"/>
            <a:ext cx="7310670" cy="857683"/>
          </a:xfrm>
          <a:prstGeom prst="roundRec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dirty="0" smtClean="0"/>
              <a:t>1 Варіант розстановки пріоритетів</a:t>
            </a:r>
            <a:endParaRPr lang="ru-RU" sz="3600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914400" y="6209704"/>
            <a:ext cx="8229600" cy="6492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uk-UA" altLang="ru-RU" sz="2800" b="1" smtClean="0">
                <a:solidFill>
                  <a:srgbClr val="7030A0"/>
                </a:solidFill>
                <a:latin typeface="Times New Roman" panose="02020603050405020304" pitchFamily="18" charset="0"/>
              </a:rPr>
              <a:t>Умови прийому до ВНЗ</a:t>
            </a:r>
            <a:r>
              <a:rPr lang="en-US" altLang="ru-RU" sz="2800" b="1" smtClean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uk-UA" altLang="ru-RU" sz="2800" b="1" smtClean="0">
                <a:solidFill>
                  <a:srgbClr val="7030A0"/>
                </a:solidFill>
                <a:latin typeface="Times New Roman" panose="02020603050405020304" pitchFamily="18" charset="0"/>
              </a:rPr>
              <a:t>у 2015 р.</a:t>
            </a:r>
            <a:endParaRPr lang="ru-RU" altLang="ru-RU" sz="2800" b="1" dirty="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0" y="-12007"/>
            <a:ext cx="9144000" cy="649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000" b="1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+mj-cs"/>
              </a:defRPr>
            </a:lvl1pPr>
          </a:lstStyle>
          <a:p>
            <a:r>
              <a:rPr lang="uk-UA" altLang="ru-RU" dirty="0"/>
              <a:t>Варіанти розстановки пріоритетів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447492637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11" dur="1000" spd="-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10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419600" y="5071590"/>
            <a:ext cx="4648200" cy="1225868"/>
          </a:xfrm>
          <a:prstGeom prst="round2DiagRect">
            <a:avLst/>
          </a:prstGeom>
          <a:solidFill>
            <a:srgbClr val="FFC000"/>
          </a:solidFill>
        </p:spPr>
        <p:txBody>
          <a:bodyPr wrap="square" tIns="0" bIns="0" rtlCol="0">
            <a:spAutoFit/>
          </a:bodyPr>
          <a:lstStyle/>
          <a:p>
            <a:pPr algn="ctr"/>
            <a:r>
              <a:rPr lang="uk-UA" sz="2400" dirty="0" smtClean="0">
                <a:solidFill>
                  <a:srgbClr val="7030A0"/>
                </a:solidFill>
              </a:rPr>
              <a:t>Можна подати лише до 5 </a:t>
            </a:r>
            <a:r>
              <a:rPr lang="uk-UA" sz="2400" dirty="0" err="1" smtClean="0">
                <a:solidFill>
                  <a:srgbClr val="7030A0"/>
                </a:solidFill>
              </a:rPr>
              <a:t>ВНЗ</a:t>
            </a:r>
            <a:endParaRPr lang="uk-UA" sz="2400" dirty="0" smtClean="0">
              <a:solidFill>
                <a:srgbClr val="7030A0"/>
              </a:solidFill>
            </a:endParaRPr>
          </a:p>
          <a:p>
            <a:pPr algn="ctr"/>
            <a:r>
              <a:rPr lang="uk-UA" sz="2400" b="1" dirty="0" smtClean="0"/>
              <a:t>Правильно </a:t>
            </a:r>
            <a:r>
              <a:rPr lang="uk-UA" sz="2400" b="1" dirty="0" err="1" smtClean="0"/>
              <a:t>розставте</a:t>
            </a:r>
            <a:r>
              <a:rPr lang="uk-UA" sz="2400" b="1" dirty="0" smtClean="0"/>
              <a:t> пріоритети</a:t>
            </a:r>
          </a:p>
          <a:p>
            <a:pPr algn="ctr"/>
            <a:r>
              <a:rPr lang="uk-UA" sz="2400" dirty="0" smtClean="0">
                <a:solidFill>
                  <a:srgbClr val="0070C0"/>
                </a:solidFill>
              </a:rPr>
              <a:t>Від 1 до 15, </a:t>
            </a:r>
            <a:r>
              <a:rPr lang="uk-UA" sz="2400" i="1" dirty="0" smtClean="0">
                <a:solidFill>
                  <a:srgbClr val="0070C0"/>
                </a:solidFill>
              </a:rPr>
              <a:t>де 1 найвищій</a:t>
            </a:r>
            <a:endParaRPr lang="ru-RU" sz="2400" i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88534" y="2535461"/>
            <a:ext cx="4667052" cy="1804749"/>
          </a:xfrm>
          <a:prstGeom prst="roundRect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3200" dirty="0" smtClean="0"/>
              <a:t>Варіант розстановки пріоритетів з орієнтацією на </a:t>
            </a:r>
            <a:r>
              <a:rPr lang="uk-UA" sz="3600" b="1" u="sng" dirty="0" err="1" smtClean="0">
                <a:solidFill>
                  <a:schemeClr val="tx1"/>
                </a:solidFill>
              </a:rPr>
              <a:t>ВНЗ</a:t>
            </a:r>
            <a:endParaRPr lang="ru-RU" sz="3200" b="1" u="sng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6725" y="1189980"/>
            <a:ext cx="7310670" cy="8576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dirty="0" smtClean="0"/>
              <a:t>1 Варіант розстановки пріоритетів</a:t>
            </a:r>
            <a:endParaRPr lang="ru-RU" sz="3600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914400" y="6209704"/>
            <a:ext cx="8229600" cy="6492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uk-UA" altLang="ru-RU" sz="2800" b="1" smtClean="0">
                <a:solidFill>
                  <a:srgbClr val="7030A0"/>
                </a:solidFill>
                <a:latin typeface="Times New Roman" panose="02020603050405020304" pitchFamily="18" charset="0"/>
              </a:rPr>
              <a:t>Умови прийому до ВНЗ</a:t>
            </a:r>
            <a:r>
              <a:rPr lang="en-US" altLang="ru-RU" sz="2800" b="1" smtClean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uk-UA" altLang="ru-RU" sz="2800" b="1" smtClean="0">
                <a:solidFill>
                  <a:srgbClr val="7030A0"/>
                </a:solidFill>
                <a:latin typeface="Times New Roman" panose="02020603050405020304" pitchFamily="18" charset="0"/>
              </a:rPr>
              <a:t>у 2015 р.</a:t>
            </a:r>
            <a:endParaRPr lang="ru-RU" altLang="ru-RU" sz="2800" b="1" dirty="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0" y="-12007"/>
            <a:ext cx="9144000" cy="649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000" b="1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+mj-cs"/>
              </a:defRPr>
            </a:lvl1pPr>
          </a:lstStyle>
          <a:p>
            <a:r>
              <a:rPr lang="uk-UA" altLang="ru-RU" dirty="0"/>
              <a:t>Варіанти розстановки пріоритетів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748341631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419600" y="5071590"/>
            <a:ext cx="4648200" cy="1225868"/>
          </a:xfrm>
          <a:prstGeom prst="round2DiagRect">
            <a:avLst/>
          </a:prstGeom>
          <a:solidFill>
            <a:srgbClr val="FFC000"/>
          </a:solidFill>
        </p:spPr>
        <p:txBody>
          <a:bodyPr wrap="square" tIns="0" bIns="0" rtlCol="0">
            <a:spAutoFit/>
          </a:bodyPr>
          <a:lstStyle/>
          <a:p>
            <a:pPr algn="ctr"/>
            <a:r>
              <a:rPr lang="uk-UA" sz="2400" dirty="0" smtClean="0">
                <a:solidFill>
                  <a:srgbClr val="7030A0"/>
                </a:solidFill>
              </a:rPr>
              <a:t>Можна подати лише до 5 </a:t>
            </a:r>
            <a:r>
              <a:rPr lang="uk-UA" sz="2400" dirty="0" err="1" smtClean="0">
                <a:solidFill>
                  <a:srgbClr val="7030A0"/>
                </a:solidFill>
              </a:rPr>
              <a:t>ВНЗ</a:t>
            </a:r>
            <a:endParaRPr lang="uk-UA" sz="2400" dirty="0" smtClean="0">
              <a:solidFill>
                <a:srgbClr val="7030A0"/>
              </a:solidFill>
            </a:endParaRPr>
          </a:p>
          <a:p>
            <a:pPr algn="ctr"/>
            <a:r>
              <a:rPr lang="uk-UA" sz="2400" b="1" dirty="0" smtClean="0"/>
              <a:t>Правильно </a:t>
            </a:r>
            <a:r>
              <a:rPr lang="uk-UA" sz="2400" b="1" dirty="0" err="1" smtClean="0"/>
              <a:t>розставте</a:t>
            </a:r>
            <a:r>
              <a:rPr lang="uk-UA" sz="2400" b="1" dirty="0" smtClean="0"/>
              <a:t> пріоритети</a:t>
            </a:r>
          </a:p>
          <a:p>
            <a:pPr algn="ctr"/>
            <a:r>
              <a:rPr lang="uk-UA" sz="2400" dirty="0" smtClean="0">
                <a:solidFill>
                  <a:srgbClr val="0070C0"/>
                </a:solidFill>
              </a:rPr>
              <a:t>Від 1 до 15, </a:t>
            </a:r>
            <a:r>
              <a:rPr lang="uk-UA" sz="2400" i="1" dirty="0" smtClean="0">
                <a:solidFill>
                  <a:srgbClr val="0070C0"/>
                </a:solidFill>
              </a:rPr>
              <a:t>де 1 найвищій</a:t>
            </a:r>
            <a:endParaRPr lang="ru-RU" sz="2400" i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21884" y="982886"/>
            <a:ext cx="4667052" cy="1804749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3200" dirty="0" smtClean="0"/>
              <a:t>Варіант розстановки пріоритетів з орієнтацією на </a:t>
            </a:r>
            <a:r>
              <a:rPr lang="uk-UA" sz="3600" b="1" u="sng" dirty="0" err="1" smtClean="0">
                <a:solidFill>
                  <a:schemeClr val="tx1"/>
                </a:solidFill>
              </a:rPr>
              <a:t>ВНЗ</a:t>
            </a:r>
            <a:endParaRPr lang="ru-RU" sz="3200" b="1" u="sng" dirty="0">
              <a:solidFill>
                <a:schemeClr val="tx1"/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914400" y="6209704"/>
            <a:ext cx="8229600" cy="6492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uk-UA" altLang="ru-RU" sz="2800" b="1" smtClean="0">
                <a:solidFill>
                  <a:srgbClr val="7030A0"/>
                </a:solidFill>
                <a:latin typeface="Times New Roman" panose="02020603050405020304" pitchFamily="18" charset="0"/>
              </a:rPr>
              <a:t>Умови прийому до ВНЗ</a:t>
            </a:r>
            <a:r>
              <a:rPr lang="en-US" altLang="ru-RU" sz="2800" b="1" smtClean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uk-UA" altLang="ru-RU" sz="2800" b="1" smtClean="0">
                <a:solidFill>
                  <a:srgbClr val="7030A0"/>
                </a:solidFill>
                <a:latin typeface="Times New Roman" panose="02020603050405020304" pitchFamily="18" charset="0"/>
              </a:rPr>
              <a:t>у 2015 р.</a:t>
            </a:r>
            <a:endParaRPr lang="ru-RU" altLang="ru-RU" sz="2800" b="1" dirty="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21884" y="3356742"/>
            <a:ext cx="4667052" cy="1191816"/>
          </a:xfrm>
          <a:prstGeom prst="roundRect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3200" dirty="0" smtClean="0">
                <a:solidFill>
                  <a:schemeClr val="accent1">
                    <a:lumMod val="75000"/>
                  </a:schemeClr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Якщо важливо до якого  </a:t>
            </a:r>
            <a:r>
              <a:rPr lang="uk-UA" sz="3200" dirty="0" err="1">
                <a:solidFill>
                  <a:schemeClr val="accent1">
                    <a:lumMod val="75000"/>
                  </a:schemeClr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ВНЗ</a:t>
            </a:r>
            <a:r>
              <a:rPr lang="uk-UA" sz="3200" dirty="0">
                <a:solidFill>
                  <a:schemeClr val="accent1">
                    <a:lumMod val="75000"/>
                  </a:schemeClr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</a:t>
            </a:r>
            <a:r>
              <a:rPr lang="uk-UA" sz="3200" dirty="0" smtClean="0">
                <a:solidFill>
                  <a:schemeClr val="accent1">
                    <a:lumMod val="75000"/>
                  </a:schemeClr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оступити</a:t>
            </a:r>
            <a:endParaRPr lang="ru-RU" sz="3200" dirty="0">
              <a:solidFill>
                <a:schemeClr val="accent1">
                  <a:lumMod val="75000"/>
                </a:schemeClr>
              </a:solidFill>
              <a:effectLst>
                <a:glow rad="1270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3477329" y="2787635"/>
            <a:ext cx="1543050" cy="503280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0" y="-12007"/>
            <a:ext cx="9144000" cy="5375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000" b="1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+mj-cs"/>
              </a:defRPr>
            </a:lvl1pPr>
          </a:lstStyle>
          <a:p>
            <a:r>
              <a:rPr lang="uk-UA" altLang="ru-RU" sz="2400" dirty="0"/>
              <a:t>Варіанти розстановки пріоритетів з орієнтацією на </a:t>
            </a:r>
            <a:r>
              <a:rPr lang="uk-UA" altLang="ru-RU" sz="2800" u="sng" dirty="0" err="1">
                <a:solidFill>
                  <a:schemeClr val="tx1"/>
                </a:solidFill>
              </a:rPr>
              <a:t>ВНЗ</a:t>
            </a:r>
            <a:endParaRPr lang="ru-RU" altLang="ru-RU" sz="2800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494669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path" presetSubtype="0" repeatCount="indefinite" accel="50000" decel="50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0.0007 0.01342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00" y="67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2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209704"/>
            <a:ext cx="8229600" cy="649287"/>
          </a:xfrm>
        </p:spPr>
        <p:txBody>
          <a:bodyPr>
            <a:normAutofit/>
          </a:bodyPr>
          <a:lstStyle/>
          <a:p>
            <a:pPr algn="r"/>
            <a:r>
              <a:rPr lang="uk-UA" altLang="ru-RU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Умови прийому до </a:t>
            </a:r>
            <a:r>
              <a:rPr lang="uk-UA" altLang="ru-RU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ВНЗ</a:t>
            </a:r>
            <a:r>
              <a:rPr lang="en-US" altLang="ru-RU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uk-UA" altLang="ru-RU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у 2015 р.</a:t>
            </a:r>
            <a:endParaRPr lang="ru-RU" altLang="ru-RU" sz="2800" b="1" dirty="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408095" y="5041198"/>
            <a:ext cx="4648200" cy="1225868"/>
          </a:xfrm>
          <a:prstGeom prst="round2DiagRect">
            <a:avLst/>
          </a:prstGeom>
          <a:solidFill>
            <a:srgbClr val="FFC000"/>
          </a:solidFill>
        </p:spPr>
        <p:txBody>
          <a:bodyPr wrap="square" tIns="0" bIns="0" rtlCol="0">
            <a:spAutoFit/>
          </a:bodyPr>
          <a:lstStyle/>
          <a:p>
            <a:pPr algn="ctr"/>
            <a:r>
              <a:rPr lang="uk-UA" sz="2400" dirty="0" smtClean="0">
                <a:solidFill>
                  <a:srgbClr val="7030A0"/>
                </a:solidFill>
              </a:rPr>
              <a:t>Можна подати лише до 5 </a:t>
            </a:r>
            <a:r>
              <a:rPr lang="uk-UA" sz="2400" dirty="0" err="1" smtClean="0">
                <a:solidFill>
                  <a:srgbClr val="7030A0"/>
                </a:solidFill>
              </a:rPr>
              <a:t>ВНЗ</a:t>
            </a:r>
            <a:endParaRPr lang="uk-UA" sz="2400" dirty="0" smtClean="0">
              <a:solidFill>
                <a:srgbClr val="7030A0"/>
              </a:solidFill>
            </a:endParaRPr>
          </a:p>
          <a:p>
            <a:pPr algn="ctr"/>
            <a:r>
              <a:rPr lang="uk-UA" sz="2400" b="1" dirty="0" smtClean="0"/>
              <a:t>Правильно </a:t>
            </a:r>
            <a:r>
              <a:rPr lang="uk-UA" sz="2400" b="1" dirty="0" err="1" smtClean="0"/>
              <a:t>розставте</a:t>
            </a:r>
            <a:r>
              <a:rPr lang="uk-UA" sz="2400" b="1" dirty="0" smtClean="0"/>
              <a:t> пріоритети</a:t>
            </a:r>
          </a:p>
          <a:p>
            <a:pPr algn="ctr"/>
            <a:r>
              <a:rPr lang="uk-UA" sz="2400" dirty="0" smtClean="0">
                <a:solidFill>
                  <a:srgbClr val="0070C0"/>
                </a:solidFill>
              </a:rPr>
              <a:t>Від 1 до 15, </a:t>
            </a:r>
            <a:r>
              <a:rPr lang="uk-UA" sz="2400" i="1" dirty="0" smtClean="0">
                <a:solidFill>
                  <a:srgbClr val="0070C0"/>
                </a:solidFill>
              </a:rPr>
              <a:t>де 1 найвищій</a:t>
            </a:r>
            <a:endParaRPr lang="ru-RU" sz="2400" i="1" dirty="0">
              <a:solidFill>
                <a:srgbClr val="0070C0"/>
              </a:solidFill>
            </a:endParaRP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3625065" y="870000"/>
            <a:ext cx="5429250" cy="2261389"/>
          </a:xfrm>
          <a:prstGeom prst="roundRec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/>
              <a:t>Обираємо 5 </a:t>
            </a:r>
            <a:r>
              <a:rPr lang="uk-UA" sz="3200" dirty="0" err="1" smtClean="0"/>
              <a:t>ВНЗ</a:t>
            </a:r>
            <a:r>
              <a:rPr lang="uk-UA" sz="3200" dirty="0" smtClean="0"/>
              <a:t>, </a:t>
            </a:r>
            <a:br>
              <a:rPr lang="uk-UA" sz="3200" dirty="0" smtClean="0"/>
            </a:br>
            <a:r>
              <a:rPr lang="uk-UA" sz="3200" dirty="0" smtClean="0"/>
              <a:t>в яких хотілось би навчатися, та розставляємо відповідно до уподобань</a:t>
            </a:r>
            <a:endParaRPr lang="ru-RU" sz="3200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172528" y="897147"/>
            <a:ext cx="3062377" cy="1069676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1 </a:t>
            </a:r>
            <a:r>
              <a:rPr lang="uk-UA" dirty="0" err="1" smtClean="0"/>
              <a:t>ВНЗ</a:t>
            </a:r>
            <a:endParaRPr lang="ru-RU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172527" y="2061713"/>
            <a:ext cx="3062377" cy="1069676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/>
              <a:t>2 </a:t>
            </a:r>
            <a:r>
              <a:rPr lang="uk-UA" dirty="0" err="1"/>
              <a:t>ВНЗ</a:t>
            </a:r>
            <a:endParaRPr lang="ru-RU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172527" y="3226279"/>
            <a:ext cx="3062377" cy="106967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3 </a:t>
            </a:r>
            <a:r>
              <a:rPr lang="uk-UA" dirty="0" err="1"/>
              <a:t>ВНЗ</a:t>
            </a:r>
            <a:r>
              <a:rPr lang="uk-UA" dirty="0"/>
              <a:t> - </a:t>
            </a:r>
            <a:r>
              <a:rPr lang="uk-UA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УІПА</a:t>
            </a:r>
            <a:endParaRPr lang="ru-RU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172527" y="4390845"/>
            <a:ext cx="3062377" cy="1069676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4 </a:t>
            </a:r>
            <a:r>
              <a:rPr lang="uk-UA" dirty="0" err="1" smtClean="0"/>
              <a:t>ВНЗ</a:t>
            </a:r>
            <a:endParaRPr lang="ru-RU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172527" y="5555411"/>
            <a:ext cx="3062377" cy="1069676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5 </a:t>
            </a:r>
            <a:r>
              <a:rPr lang="uk-UA" dirty="0" err="1" smtClean="0"/>
              <a:t>ВНЗ</a:t>
            </a:r>
            <a:endParaRPr lang="ru-RU" dirty="0"/>
          </a:p>
        </p:txBody>
      </p:sp>
      <p:sp>
        <p:nvSpPr>
          <p:cNvPr id="73" name="Rectangle 2"/>
          <p:cNvSpPr txBox="1">
            <a:spLocks noChangeArrowheads="1"/>
          </p:cNvSpPr>
          <p:nvPr/>
        </p:nvSpPr>
        <p:spPr>
          <a:xfrm>
            <a:off x="0" y="-12007"/>
            <a:ext cx="9144000" cy="5375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000" b="1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+mj-cs"/>
              </a:defRPr>
            </a:lvl1pPr>
          </a:lstStyle>
          <a:p>
            <a:r>
              <a:rPr lang="uk-UA" altLang="ru-RU" sz="2400" dirty="0"/>
              <a:t>Варіанти розстановки пріоритетів з орієнтацією на </a:t>
            </a:r>
            <a:r>
              <a:rPr lang="uk-UA" altLang="ru-RU" sz="2800" u="sng" dirty="0" err="1">
                <a:solidFill>
                  <a:schemeClr val="tx1"/>
                </a:solidFill>
              </a:rPr>
              <a:t>ВНЗ</a:t>
            </a:r>
            <a:endParaRPr lang="ru-RU" altLang="ru-RU" sz="2800" u="sng" dirty="0">
              <a:solidFill>
                <a:schemeClr val="tx1"/>
              </a:solidFill>
            </a:endParaRPr>
          </a:p>
        </p:txBody>
      </p:sp>
      <p:sp>
        <p:nvSpPr>
          <p:cNvPr id="31" name="Стрелка влево 30"/>
          <p:cNvSpPr/>
          <p:nvPr/>
        </p:nvSpPr>
        <p:spPr>
          <a:xfrm>
            <a:off x="3324225" y="3488460"/>
            <a:ext cx="981075" cy="582283"/>
          </a:xfrm>
          <a:prstGeom prst="lef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4146358" y="3358841"/>
            <a:ext cx="3871245" cy="84151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Не забуваємо про страховий варіант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5174865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700"/>
                            </p:stCondLst>
                            <p:childTnLst>
                              <p:par>
                                <p:cTn id="33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200"/>
                            </p:stCondLst>
                            <p:childTnLst>
                              <p:par>
                                <p:cTn id="38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700"/>
                            </p:stCondLst>
                            <p:childTnLst>
                              <p:par>
                                <p:cTn id="43" presetID="42" presetClass="path" presetSubtype="0" repeatCount="indefinite" accel="50000" decel="50000" autoRev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07407E-6 L -0.01615 0.00115 " pathEditMode="relative" rAng="0" ptsTypes="AA">
                                      <p:cBhvr>
                                        <p:cTn id="4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600" y="4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3" grpId="0"/>
      <p:bldP spid="31" grpId="0" animBg="1"/>
      <p:bldP spid="31" grpId="1" animBg="1"/>
      <p:bldP spid="7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209704"/>
            <a:ext cx="8229600" cy="649287"/>
          </a:xfrm>
        </p:spPr>
        <p:txBody>
          <a:bodyPr>
            <a:normAutofit/>
          </a:bodyPr>
          <a:lstStyle/>
          <a:p>
            <a:pPr algn="r"/>
            <a:r>
              <a:rPr lang="uk-UA" altLang="ru-RU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Умови прийому до </a:t>
            </a:r>
            <a:r>
              <a:rPr lang="uk-UA" altLang="ru-RU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ВНЗ</a:t>
            </a:r>
            <a:r>
              <a:rPr lang="en-US" altLang="ru-RU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uk-UA" altLang="ru-RU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у 2015 р.</a:t>
            </a:r>
            <a:endParaRPr lang="ru-RU" altLang="ru-RU" sz="2800" b="1" dirty="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6725" y="637280"/>
            <a:ext cx="1664897" cy="1170704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uk-UA" dirty="0" smtClean="0"/>
              <a:t>1 </a:t>
            </a:r>
            <a:r>
              <a:rPr lang="uk-UA" dirty="0" err="1" smtClean="0"/>
              <a:t>ВНЗ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6724" y="1861195"/>
            <a:ext cx="1664897" cy="1170704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uk-UA" dirty="0"/>
              <a:t>2 </a:t>
            </a:r>
            <a:r>
              <a:rPr lang="uk-UA" dirty="0" err="1" smtClean="0"/>
              <a:t>ВНЗ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66724" y="3085110"/>
            <a:ext cx="1664897" cy="117070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uk-UA" dirty="0" smtClean="0"/>
              <a:t>3 </a:t>
            </a:r>
            <a:r>
              <a:rPr lang="uk-UA" dirty="0" err="1"/>
              <a:t>ВНЗ</a:t>
            </a:r>
            <a:r>
              <a:rPr lang="uk-UA" dirty="0"/>
              <a:t> - </a:t>
            </a:r>
            <a:r>
              <a:rPr lang="uk-UA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УІПА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66724" y="4309025"/>
            <a:ext cx="1664897" cy="1170704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uk-UA" dirty="0" smtClean="0"/>
              <a:t>4 </a:t>
            </a:r>
            <a:r>
              <a:rPr lang="uk-UA" dirty="0" err="1" smtClean="0"/>
              <a:t>ВНЗ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66724" y="5532940"/>
            <a:ext cx="1664897" cy="1170704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uk-UA" dirty="0" smtClean="0"/>
              <a:t>5 </a:t>
            </a:r>
            <a:r>
              <a:rPr lang="uk-UA" dirty="0" err="1" smtClean="0"/>
              <a:t>ВНЗ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91143" y="940254"/>
            <a:ext cx="1442434" cy="21205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/>
              <a:t>1 спеціальність</a:t>
            </a:r>
            <a:endParaRPr lang="ru-RU" sz="1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91143" y="1210180"/>
            <a:ext cx="1442434" cy="24786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/>
              <a:t>2 спеціальність</a:t>
            </a:r>
            <a:endParaRPr lang="ru-RU" sz="1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91143" y="1515907"/>
            <a:ext cx="1442434" cy="24786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/>
              <a:t>3 спеціальність</a:t>
            </a:r>
            <a:endParaRPr lang="ru-RU" sz="1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91143" y="2158006"/>
            <a:ext cx="1442434" cy="21205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/>
              <a:t>1 спеціальність</a:t>
            </a:r>
            <a:endParaRPr lang="ru-RU" sz="1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91143" y="2432245"/>
            <a:ext cx="1442434" cy="24786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/>
              <a:t>2 спеціальність</a:t>
            </a:r>
            <a:endParaRPr lang="ru-RU" sz="14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91143" y="2742285"/>
            <a:ext cx="1442434" cy="24786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/>
              <a:t>3 спеціальність</a:t>
            </a:r>
            <a:endParaRPr lang="ru-RU" sz="14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91143" y="3377813"/>
            <a:ext cx="1442434" cy="21205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/>
              <a:t>1 спеціальність</a:t>
            </a:r>
            <a:endParaRPr lang="ru-RU" sz="14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91143" y="3652054"/>
            <a:ext cx="1442434" cy="24786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/>
              <a:t>2 спеціальність</a:t>
            </a:r>
            <a:endParaRPr lang="ru-RU" sz="14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91143" y="3962096"/>
            <a:ext cx="1442434" cy="24786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/>
              <a:t>3 спеціальність</a:t>
            </a:r>
            <a:endParaRPr lang="ru-RU" sz="14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591143" y="4600872"/>
            <a:ext cx="1442434" cy="21205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/>
              <a:t>1 спеціальність</a:t>
            </a:r>
            <a:endParaRPr lang="ru-RU" sz="14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591143" y="4879424"/>
            <a:ext cx="1442434" cy="24786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/>
              <a:t>2 спеціальність</a:t>
            </a:r>
            <a:endParaRPr lang="ru-RU" sz="14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591143" y="5193777"/>
            <a:ext cx="1442434" cy="24786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/>
              <a:t>3 спеціальність</a:t>
            </a:r>
            <a:endParaRPr lang="ru-RU" sz="14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591143" y="5823335"/>
            <a:ext cx="1442434" cy="21205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/>
              <a:t>1 спеціальність</a:t>
            </a:r>
            <a:endParaRPr lang="ru-RU" sz="14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91143" y="6093261"/>
            <a:ext cx="1442434" cy="24786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/>
              <a:t>2 спеціальність</a:t>
            </a:r>
            <a:endParaRPr lang="ru-RU" sz="14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591143" y="6398988"/>
            <a:ext cx="1442434" cy="24786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/>
              <a:t>3 спеціальність</a:t>
            </a:r>
            <a:endParaRPr lang="ru-RU" sz="1400" dirty="0"/>
          </a:p>
        </p:txBody>
      </p:sp>
      <p:sp>
        <p:nvSpPr>
          <p:cNvPr id="62" name="TextBox 61"/>
          <p:cNvSpPr txBox="1"/>
          <p:nvPr/>
        </p:nvSpPr>
        <p:spPr>
          <a:xfrm>
            <a:off x="4408095" y="5041198"/>
            <a:ext cx="4648200" cy="1225868"/>
          </a:xfrm>
          <a:prstGeom prst="round2DiagRect">
            <a:avLst/>
          </a:prstGeom>
          <a:solidFill>
            <a:srgbClr val="FFC000"/>
          </a:solidFill>
        </p:spPr>
        <p:txBody>
          <a:bodyPr wrap="square" tIns="0" bIns="0" rtlCol="0">
            <a:spAutoFit/>
          </a:bodyPr>
          <a:lstStyle/>
          <a:p>
            <a:pPr algn="ctr"/>
            <a:r>
              <a:rPr lang="uk-UA" sz="2400" dirty="0" smtClean="0">
                <a:solidFill>
                  <a:srgbClr val="7030A0"/>
                </a:solidFill>
              </a:rPr>
              <a:t>Можна подати лише до 5 </a:t>
            </a:r>
            <a:r>
              <a:rPr lang="uk-UA" sz="2400" dirty="0" err="1" smtClean="0">
                <a:solidFill>
                  <a:srgbClr val="7030A0"/>
                </a:solidFill>
              </a:rPr>
              <a:t>ВНЗ</a:t>
            </a:r>
            <a:endParaRPr lang="uk-UA" sz="2400" dirty="0" smtClean="0">
              <a:solidFill>
                <a:srgbClr val="7030A0"/>
              </a:solidFill>
            </a:endParaRPr>
          </a:p>
          <a:p>
            <a:pPr algn="ctr"/>
            <a:r>
              <a:rPr lang="uk-UA" sz="2400" b="1" dirty="0" smtClean="0"/>
              <a:t>Правильно </a:t>
            </a:r>
            <a:r>
              <a:rPr lang="uk-UA" sz="2400" b="1" dirty="0" err="1" smtClean="0"/>
              <a:t>розставте</a:t>
            </a:r>
            <a:r>
              <a:rPr lang="uk-UA" sz="2400" b="1" dirty="0" smtClean="0"/>
              <a:t> пріоритети</a:t>
            </a:r>
          </a:p>
          <a:p>
            <a:pPr algn="ctr"/>
            <a:r>
              <a:rPr lang="uk-UA" sz="2400" dirty="0" smtClean="0">
                <a:solidFill>
                  <a:srgbClr val="0070C0"/>
                </a:solidFill>
              </a:rPr>
              <a:t>Від 1 до 15, </a:t>
            </a:r>
            <a:r>
              <a:rPr lang="uk-UA" sz="2400" i="1" dirty="0" smtClean="0">
                <a:solidFill>
                  <a:srgbClr val="0070C0"/>
                </a:solidFill>
              </a:rPr>
              <a:t>де 1 найвищій</a:t>
            </a:r>
            <a:endParaRPr lang="ru-RU" sz="2400" i="1" dirty="0">
              <a:solidFill>
                <a:srgbClr val="0070C0"/>
              </a:solidFill>
            </a:endParaRP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2689327" y="1580379"/>
            <a:ext cx="5896965" cy="1579372"/>
          </a:xfrm>
          <a:prstGeom prst="roundRec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В кожному </a:t>
            </a:r>
            <a:r>
              <a:rPr lang="uk-UA" sz="2400" dirty="0" err="1" smtClean="0">
                <a:solidFill>
                  <a:schemeClr val="tx1"/>
                </a:solidFill>
              </a:rPr>
              <a:t>ВНЗ</a:t>
            </a:r>
            <a:r>
              <a:rPr lang="uk-UA" sz="2400" dirty="0" smtClean="0"/>
              <a:t>, обираємо </a:t>
            </a:r>
            <a:br>
              <a:rPr lang="uk-UA" sz="2400" dirty="0" smtClean="0"/>
            </a:br>
            <a:r>
              <a:rPr lang="uk-UA" sz="2400" dirty="0" smtClean="0">
                <a:solidFill>
                  <a:schemeClr val="tx1"/>
                </a:solidFill>
              </a:rPr>
              <a:t>три спеціальності</a:t>
            </a:r>
            <a:r>
              <a:rPr lang="uk-UA" sz="2400" dirty="0" smtClean="0"/>
              <a:t>, відповідно до уподобань чи низького конкурсу на вступ</a:t>
            </a:r>
            <a:endParaRPr lang="ru-RU" sz="2400" dirty="0"/>
          </a:p>
        </p:txBody>
      </p:sp>
      <p:sp>
        <p:nvSpPr>
          <p:cNvPr id="27" name="Rectangle 2"/>
          <p:cNvSpPr txBox="1">
            <a:spLocks noChangeArrowheads="1"/>
          </p:cNvSpPr>
          <p:nvPr/>
        </p:nvSpPr>
        <p:spPr>
          <a:xfrm>
            <a:off x="0" y="-12007"/>
            <a:ext cx="9144000" cy="5375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000" b="1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+mj-cs"/>
              </a:defRPr>
            </a:lvl1pPr>
          </a:lstStyle>
          <a:p>
            <a:r>
              <a:rPr lang="uk-UA" altLang="ru-RU" sz="2400" dirty="0"/>
              <a:t>Варіанти розстановки пріоритетів з орієнтацією на </a:t>
            </a:r>
            <a:r>
              <a:rPr lang="uk-UA" altLang="ru-RU" sz="2800" u="sng" dirty="0" err="1">
                <a:solidFill>
                  <a:schemeClr val="tx1"/>
                </a:solidFill>
              </a:rPr>
              <a:t>ВНЗ</a:t>
            </a:r>
            <a:endParaRPr lang="ru-RU" altLang="ru-RU" sz="2800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75749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repeatCount="5000" fill="hold" grpId="0" nodeType="with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repeatCount="5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repeatCount="5000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repeatCount="5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repeatCount="5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repeatCount="5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repeatCount="5000" fill="hold" grpId="0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repeatCount="5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repeatCount="5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repeatCount="5000" fill="hold" grpId="0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repeatCount="5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repeatCount="5000" fill="hold" grpId="0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repeatCount="500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repeatCount="5000" fill="hold" grpId="0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6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Полилиния 45"/>
          <p:cNvSpPr/>
          <p:nvPr/>
        </p:nvSpPr>
        <p:spPr>
          <a:xfrm>
            <a:off x="159372" y="637280"/>
            <a:ext cx="1174314" cy="6054065"/>
          </a:xfrm>
          <a:custGeom>
            <a:avLst/>
            <a:gdLst>
              <a:gd name="connsiteX0" fmla="*/ 922945 w 999858"/>
              <a:gd name="connsiteY0" fmla="*/ 0 h 5230026"/>
              <a:gd name="connsiteX1" fmla="*/ 239282 w 999858"/>
              <a:gd name="connsiteY1" fmla="*/ 25637 h 5230026"/>
              <a:gd name="connsiteX2" fmla="*/ 0 w 999858"/>
              <a:gd name="connsiteY2" fmla="*/ 401652 h 5230026"/>
              <a:gd name="connsiteX3" fmla="*/ 8545 w 999858"/>
              <a:gd name="connsiteY3" fmla="*/ 4734370 h 5230026"/>
              <a:gd name="connsiteX4" fmla="*/ 358923 w 999858"/>
              <a:gd name="connsiteY4" fmla="*/ 5230026 h 5230026"/>
              <a:gd name="connsiteX5" fmla="*/ 999858 w 999858"/>
              <a:gd name="connsiteY5" fmla="*/ 5221480 h 5230026"/>
              <a:gd name="connsiteX6" fmla="*/ 922945 w 999858"/>
              <a:gd name="connsiteY6" fmla="*/ 0 h 5230026"/>
              <a:gd name="connsiteX0" fmla="*/ 922945 w 999858"/>
              <a:gd name="connsiteY0" fmla="*/ 0 h 5647086"/>
              <a:gd name="connsiteX1" fmla="*/ 239282 w 999858"/>
              <a:gd name="connsiteY1" fmla="*/ 25637 h 5647086"/>
              <a:gd name="connsiteX2" fmla="*/ 0 w 999858"/>
              <a:gd name="connsiteY2" fmla="*/ 401652 h 5647086"/>
              <a:gd name="connsiteX3" fmla="*/ 8545 w 999858"/>
              <a:gd name="connsiteY3" fmla="*/ 4734370 h 5647086"/>
              <a:gd name="connsiteX4" fmla="*/ 358923 w 999858"/>
              <a:gd name="connsiteY4" fmla="*/ 5230026 h 5647086"/>
              <a:gd name="connsiteX5" fmla="*/ 999858 w 999858"/>
              <a:gd name="connsiteY5" fmla="*/ 5221480 h 5647086"/>
              <a:gd name="connsiteX6" fmla="*/ 922945 w 999858"/>
              <a:gd name="connsiteY6" fmla="*/ 0 h 5647086"/>
              <a:gd name="connsiteX0" fmla="*/ 1132638 w 1209551"/>
              <a:gd name="connsiteY0" fmla="*/ 0 h 5647086"/>
              <a:gd name="connsiteX1" fmla="*/ 448975 w 1209551"/>
              <a:gd name="connsiteY1" fmla="*/ 25637 h 5647086"/>
              <a:gd name="connsiteX2" fmla="*/ 209693 w 1209551"/>
              <a:gd name="connsiteY2" fmla="*/ 401652 h 5647086"/>
              <a:gd name="connsiteX3" fmla="*/ 218238 w 1209551"/>
              <a:gd name="connsiteY3" fmla="*/ 4734370 h 5647086"/>
              <a:gd name="connsiteX4" fmla="*/ 568616 w 1209551"/>
              <a:gd name="connsiteY4" fmla="*/ 5230026 h 5647086"/>
              <a:gd name="connsiteX5" fmla="*/ 1209551 w 1209551"/>
              <a:gd name="connsiteY5" fmla="*/ 5221480 h 5647086"/>
              <a:gd name="connsiteX6" fmla="*/ 1132638 w 1209551"/>
              <a:gd name="connsiteY6" fmla="*/ 0 h 5647086"/>
              <a:gd name="connsiteX0" fmla="*/ 955544 w 1032457"/>
              <a:gd name="connsiteY0" fmla="*/ 56779 h 5703865"/>
              <a:gd name="connsiteX1" fmla="*/ 271881 w 1032457"/>
              <a:gd name="connsiteY1" fmla="*/ 82416 h 5703865"/>
              <a:gd name="connsiteX2" fmla="*/ 32599 w 1032457"/>
              <a:gd name="connsiteY2" fmla="*/ 458431 h 5703865"/>
              <a:gd name="connsiteX3" fmla="*/ 41144 w 1032457"/>
              <a:gd name="connsiteY3" fmla="*/ 4791149 h 5703865"/>
              <a:gd name="connsiteX4" fmla="*/ 391522 w 1032457"/>
              <a:gd name="connsiteY4" fmla="*/ 5286805 h 5703865"/>
              <a:gd name="connsiteX5" fmla="*/ 1032457 w 1032457"/>
              <a:gd name="connsiteY5" fmla="*/ 5278259 h 5703865"/>
              <a:gd name="connsiteX6" fmla="*/ 955544 w 1032457"/>
              <a:gd name="connsiteY6" fmla="*/ 56779 h 5703865"/>
              <a:gd name="connsiteX0" fmla="*/ 955544 w 1032457"/>
              <a:gd name="connsiteY0" fmla="*/ 393209 h 6040295"/>
              <a:gd name="connsiteX1" fmla="*/ 271881 w 1032457"/>
              <a:gd name="connsiteY1" fmla="*/ 418846 h 6040295"/>
              <a:gd name="connsiteX2" fmla="*/ 32599 w 1032457"/>
              <a:gd name="connsiteY2" fmla="*/ 794861 h 6040295"/>
              <a:gd name="connsiteX3" fmla="*/ 41144 w 1032457"/>
              <a:gd name="connsiteY3" fmla="*/ 5127579 h 6040295"/>
              <a:gd name="connsiteX4" fmla="*/ 391522 w 1032457"/>
              <a:gd name="connsiteY4" fmla="*/ 5623235 h 6040295"/>
              <a:gd name="connsiteX5" fmla="*/ 1032457 w 1032457"/>
              <a:gd name="connsiteY5" fmla="*/ 5614689 h 6040295"/>
              <a:gd name="connsiteX6" fmla="*/ 955544 w 1032457"/>
              <a:gd name="connsiteY6" fmla="*/ 393209 h 6040295"/>
              <a:gd name="connsiteX0" fmla="*/ 939716 w 1016629"/>
              <a:gd name="connsiteY0" fmla="*/ 393209 h 6040295"/>
              <a:gd name="connsiteX1" fmla="*/ 256053 w 1016629"/>
              <a:gd name="connsiteY1" fmla="*/ 418846 h 6040295"/>
              <a:gd name="connsiteX2" fmla="*/ 16771 w 1016629"/>
              <a:gd name="connsiteY2" fmla="*/ 794861 h 6040295"/>
              <a:gd name="connsiteX3" fmla="*/ 25316 w 1016629"/>
              <a:gd name="connsiteY3" fmla="*/ 5127579 h 6040295"/>
              <a:gd name="connsiteX4" fmla="*/ 375694 w 1016629"/>
              <a:gd name="connsiteY4" fmla="*/ 5623235 h 6040295"/>
              <a:gd name="connsiteX5" fmla="*/ 1016629 w 1016629"/>
              <a:gd name="connsiteY5" fmla="*/ 5614689 h 6040295"/>
              <a:gd name="connsiteX6" fmla="*/ 939716 w 1016629"/>
              <a:gd name="connsiteY6" fmla="*/ 393209 h 6040295"/>
              <a:gd name="connsiteX0" fmla="*/ 939716 w 1016629"/>
              <a:gd name="connsiteY0" fmla="*/ 16580 h 5663666"/>
              <a:gd name="connsiteX1" fmla="*/ 256053 w 1016629"/>
              <a:gd name="connsiteY1" fmla="*/ 42217 h 5663666"/>
              <a:gd name="connsiteX2" fmla="*/ 16771 w 1016629"/>
              <a:gd name="connsiteY2" fmla="*/ 418232 h 5663666"/>
              <a:gd name="connsiteX3" fmla="*/ 25316 w 1016629"/>
              <a:gd name="connsiteY3" fmla="*/ 4750950 h 5663666"/>
              <a:gd name="connsiteX4" fmla="*/ 375694 w 1016629"/>
              <a:gd name="connsiteY4" fmla="*/ 5246606 h 5663666"/>
              <a:gd name="connsiteX5" fmla="*/ 1016629 w 1016629"/>
              <a:gd name="connsiteY5" fmla="*/ 5238060 h 5663666"/>
              <a:gd name="connsiteX6" fmla="*/ 939716 w 1016629"/>
              <a:gd name="connsiteY6" fmla="*/ 16580 h 5663666"/>
              <a:gd name="connsiteX0" fmla="*/ 939716 w 1016629"/>
              <a:gd name="connsiteY0" fmla="*/ 16580 h 5319084"/>
              <a:gd name="connsiteX1" fmla="*/ 256053 w 1016629"/>
              <a:gd name="connsiteY1" fmla="*/ 42217 h 5319084"/>
              <a:gd name="connsiteX2" fmla="*/ 16771 w 1016629"/>
              <a:gd name="connsiteY2" fmla="*/ 418232 h 5319084"/>
              <a:gd name="connsiteX3" fmla="*/ 25316 w 1016629"/>
              <a:gd name="connsiteY3" fmla="*/ 4750950 h 5319084"/>
              <a:gd name="connsiteX4" fmla="*/ 375694 w 1016629"/>
              <a:gd name="connsiteY4" fmla="*/ 5246606 h 5319084"/>
              <a:gd name="connsiteX5" fmla="*/ 1016629 w 1016629"/>
              <a:gd name="connsiteY5" fmla="*/ 5238060 h 5319084"/>
              <a:gd name="connsiteX6" fmla="*/ 939716 w 1016629"/>
              <a:gd name="connsiteY6" fmla="*/ 16580 h 5319084"/>
              <a:gd name="connsiteX0" fmla="*/ 936555 w 1013468"/>
              <a:gd name="connsiteY0" fmla="*/ 16580 h 5263042"/>
              <a:gd name="connsiteX1" fmla="*/ 252892 w 1013468"/>
              <a:gd name="connsiteY1" fmla="*/ 42217 h 5263042"/>
              <a:gd name="connsiteX2" fmla="*/ 13610 w 1013468"/>
              <a:gd name="connsiteY2" fmla="*/ 418232 h 5263042"/>
              <a:gd name="connsiteX3" fmla="*/ 22155 w 1013468"/>
              <a:gd name="connsiteY3" fmla="*/ 4750950 h 5263042"/>
              <a:gd name="connsiteX4" fmla="*/ 329804 w 1013468"/>
              <a:gd name="connsiteY4" fmla="*/ 5144056 h 5263042"/>
              <a:gd name="connsiteX5" fmla="*/ 1013468 w 1013468"/>
              <a:gd name="connsiteY5" fmla="*/ 5238060 h 5263042"/>
              <a:gd name="connsiteX6" fmla="*/ 936555 w 1013468"/>
              <a:gd name="connsiteY6" fmla="*/ 16580 h 5263042"/>
              <a:gd name="connsiteX0" fmla="*/ 923092 w 1000005"/>
              <a:gd name="connsiteY0" fmla="*/ 16580 h 5263042"/>
              <a:gd name="connsiteX1" fmla="*/ 239429 w 1000005"/>
              <a:gd name="connsiteY1" fmla="*/ 42217 h 5263042"/>
              <a:gd name="connsiteX2" fmla="*/ 147 w 1000005"/>
              <a:gd name="connsiteY2" fmla="*/ 418232 h 5263042"/>
              <a:gd name="connsiteX3" fmla="*/ 8692 w 1000005"/>
              <a:gd name="connsiteY3" fmla="*/ 4750950 h 5263042"/>
              <a:gd name="connsiteX4" fmla="*/ 316341 w 1000005"/>
              <a:gd name="connsiteY4" fmla="*/ 5144056 h 5263042"/>
              <a:gd name="connsiteX5" fmla="*/ 1000005 w 1000005"/>
              <a:gd name="connsiteY5" fmla="*/ 5238060 h 5263042"/>
              <a:gd name="connsiteX6" fmla="*/ 923092 w 1000005"/>
              <a:gd name="connsiteY6" fmla="*/ 16580 h 5263042"/>
              <a:gd name="connsiteX0" fmla="*/ 923092 w 1000005"/>
              <a:gd name="connsiteY0" fmla="*/ 16580 h 5249369"/>
              <a:gd name="connsiteX1" fmla="*/ 239429 w 1000005"/>
              <a:gd name="connsiteY1" fmla="*/ 42217 h 5249369"/>
              <a:gd name="connsiteX2" fmla="*/ 147 w 1000005"/>
              <a:gd name="connsiteY2" fmla="*/ 418232 h 5249369"/>
              <a:gd name="connsiteX3" fmla="*/ 8692 w 1000005"/>
              <a:gd name="connsiteY3" fmla="*/ 4750950 h 5249369"/>
              <a:gd name="connsiteX4" fmla="*/ 316341 w 1000005"/>
              <a:gd name="connsiteY4" fmla="*/ 5144056 h 5249369"/>
              <a:gd name="connsiteX5" fmla="*/ 1000005 w 1000005"/>
              <a:gd name="connsiteY5" fmla="*/ 5238060 h 5249369"/>
              <a:gd name="connsiteX6" fmla="*/ 923092 w 1000005"/>
              <a:gd name="connsiteY6" fmla="*/ 16580 h 5249369"/>
              <a:gd name="connsiteX0" fmla="*/ 1005204 w 1012055"/>
              <a:gd name="connsiteY0" fmla="*/ 13084 h 5254140"/>
              <a:gd name="connsiteX1" fmla="*/ 239452 w 1012055"/>
              <a:gd name="connsiteY1" fmla="*/ 46988 h 5254140"/>
              <a:gd name="connsiteX2" fmla="*/ 170 w 1012055"/>
              <a:gd name="connsiteY2" fmla="*/ 423003 h 5254140"/>
              <a:gd name="connsiteX3" fmla="*/ 8715 w 1012055"/>
              <a:gd name="connsiteY3" fmla="*/ 4755721 h 5254140"/>
              <a:gd name="connsiteX4" fmla="*/ 316364 w 1012055"/>
              <a:gd name="connsiteY4" fmla="*/ 5148827 h 5254140"/>
              <a:gd name="connsiteX5" fmla="*/ 1000028 w 1012055"/>
              <a:gd name="connsiteY5" fmla="*/ 5242831 h 5254140"/>
              <a:gd name="connsiteX6" fmla="*/ 1005204 w 1012055"/>
              <a:gd name="connsiteY6" fmla="*/ 13084 h 5254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12055" h="5254140">
                <a:moveTo>
                  <a:pt x="1005204" y="13084"/>
                </a:moveTo>
                <a:cubicBezTo>
                  <a:pt x="758800" y="1690"/>
                  <a:pt x="406958" y="-21332"/>
                  <a:pt x="239452" y="46988"/>
                </a:cubicBezTo>
                <a:cubicBezTo>
                  <a:pt x="71946" y="115308"/>
                  <a:pt x="-4103" y="210782"/>
                  <a:pt x="170" y="423003"/>
                </a:cubicBezTo>
                <a:cubicBezTo>
                  <a:pt x="15987" y="1208574"/>
                  <a:pt x="4045" y="3966337"/>
                  <a:pt x="8715" y="4755721"/>
                </a:cubicBezTo>
                <a:cubicBezTo>
                  <a:pt x="10139" y="4996427"/>
                  <a:pt x="102719" y="5043429"/>
                  <a:pt x="316364" y="5148827"/>
                </a:cubicBezTo>
                <a:cubicBezTo>
                  <a:pt x="481455" y="5230272"/>
                  <a:pt x="649650" y="5277014"/>
                  <a:pt x="1000028" y="5242831"/>
                </a:cubicBezTo>
                <a:cubicBezTo>
                  <a:pt x="974390" y="3502338"/>
                  <a:pt x="1030842" y="1753577"/>
                  <a:pt x="1005204" y="13084"/>
                </a:cubicBezTo>
                <a:close/>
              </a:path>
            </a:pathLst>
          </a:custGeom>
          <a:gradFill>
            <a:gsLst>
              <a:gs pos="0">
                <a:schemeClr val="accent6">
                  <a:lumMod val="110000"/>
                  <a:satMod val="105000"/>
                  <a:tint val="67000"/>
                </a:schemeClr>
              </a:gs>
              <a:gs pos="74000">
                <a:schemeClr val="accent6">
                  <a:lumMod val="105000"/>
                  <a:satMod val="103000"/>
                  <a:tint val="73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209704"/>
            <a:ext cx="8229600" cy="649287"/>
          </a:xfrm>
        </p:spPr>
        <p:txBody>
          <a:bodyPr>
            <a:normAutofit/>
          </a:bodyPr>
          <a:lstStyle/>
          <a:p>
            <a:pPr algn="r"/>
            <a:r>
              <a:rPr lang="uk-UA" altLang="ru-RU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Умови прийому до </a:t>
            </a:r>
            <a:r>
              <a:rPr lang="uk-UA" altLang="ru-RU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ВНЗ</a:t>
            </a:r>
            <a:r>
              <a:rPr lang="en-US" altLang="ru-RU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uk-UA" altLang="ru-RU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у 2015 р.</a:t>
            </a:r>
            <a:endParaRPr lang="ru-RU" altLang="ru-RU" sz="2800" b="1" dirty="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28800" y="649287"/>
            <a:ext cx="1664897" cy="1170704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uk-UA" dirty="0" smtClean="0"/>
              <a:t>1 </a:t>
            </a:r>
            <a:r>
              <a:rPr lang="uk-UA" dirty="0" err="1" smtClean="0"/>
              <a:t>ВНЗ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828799" y="1873202"/>
            <a:ext cx="1664897" cy="1170704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uk-UA" dirty="0"/>
              <a:t>2 </a:t>
            </a:r>
            <a:r>
              <a:rPr lang="uk-UA" dirty="0" err="1" smtClean="0"/>
              <a:t>ВНЗ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828799" y="3097117"/>
            <a:ext cx="1664897" cy="117070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uk-UA" dirty="0" smtClean="0"/>
              <a:t>3 </a:t>
            </a:r>
            <a:r>
              <a:rPr lang="uk-UA" dirty="0" err="1"/>
              <a:t>ВНЗ</a:t>
            </a:r>
            <a:r>
              <a:rPr lang="uk-UA" dirty="0"/>
              <a:t> - </a:t>
            </a:r>
            <a:r>
              <a:rPr lang="uk-UA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УІПА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828799" y="4321032"/>
            <a:ext cx="1664897" cy="1170704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uk-UA" dirty="0" smtClean="0"/>
              <a:t>4 </a:t>
            </a:r>
            <a:r>
              <a:rPr lang="uk-UA" dirty="0" err="1" smtClean="0"/>
              <a:t>ВНЗ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828799" y="5544947"/>
            <a:ext cx="1664897" cy="1170704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uk-UA" dirty="0" smtClean="0"/>
              <a:t>5 </a:t>
            </a:r>
            <a:r>
              <a:rPr lang="uk-UA" dirty="0" err="1" smtClean="0"/>
              <a:t>ВНЗ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953218" y="952261"/>
            <a:ext cx="1442434" cy="21205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/>
              <a:t>1 спеціальність</a:t>
            </a:r>
            <a:endParaRPr lang="ru-RU" sz="1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953218" y="1222187"/>
            <a:ext cx="1442434" cy="24786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/>
              <a:t>2 спеціальність</a:t>
            </a:r>
            <a:endParaRPr lang="ru-RU" sz="1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953218" y="1527914"/>
            <a:ext cx="1442434" cy="24786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/>
              <a:t>3 спеціальність</a:t>
            </a:r>
            <a:endParaRPr lang="ru-RU" sz="1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953218" y="2170013"/>
            <a:ext cx="1442434" cy="21205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/>
              <a:t>1 спеціальність</a:t>
            </a:r>
            <a:endParaRPr lang="ru-RU" sz="1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953218" y="2444252"/>
            <a:ext cx="1442434" cy="24786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/>
              <a:t>2 спеціальність</a:t>
            </a:r>
            <a:endParaRPr lang="ru-RU" sz="14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953218" y="2754292"/>
            <a:ext cx="1442434" cy="24786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/>
              <a:t>3 спеціальність</a:t>
            </a:r>
            <a:endParaRPr lang="ru-RU" sz="14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953218" y="3389820"/>
            <a:ext cx="1442434" cy="21205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/>
              <a:t>1 спеціальність</a:t>
            </a:r>
            <a:endParaRPr lang="ru-RU" sz="14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953218" y="3664061"/>
            <a:ext cx="1442434" cy="24786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/>
              <a:t>2 спеціальність</a:t>
            </a:r>
            <a:endParaRPr lang="ru-RU" sz="14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953218" y="3974103"/>
            <a:ext cx="1442434" cy="24786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/>
              <a:t>3 спеціальність</a:t>
            </a:r>
            <a:endParaRPr lang="ru-RU" sz="14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953218" y="4612879"/>
            <a:ext cx="1442434" cy="21205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/>
              <a:t>1 спеціальність</a:t>
            </a:r>
            <a:endParaRPr lang="ru-RU" sz="14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1953218" y="4891431"/>
            <a:ext cx="1442434" cy="24786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/>
              <a:t>2 спеціальність</a:t>
            </a:r>
            <a:endParaRPr lang="ru-RU" sz="14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1953218" y="5205784"/>
            <a:ext cx="1442434" cy="24786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/>
              <a:t>3 спеціальність</a:t>
            </a:r>
            <a:endParaRPr lang="ru-RU" sz="14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1953218" y="5835342"/>
            <a:ext cx="1442434" cy="21205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/>
              <a:t>1 спеціальність</a:t>
            </a:r>
            <a:endParaRPr lang="ru-RU" sz="14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1953218" y="6105268"/>
            <a:ext cx="1442434" cy="24786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/>
              <a:t>2 спеціальність</a:t>
            </a:r>
            <a:endParaRPr lang="ru-RU" sz="14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1953218" y="6410995"/>
            <a:ext cx="1442434" cy="24786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/>
              <a:t>3 спеціальність</a:t>
            </a:r>
            <a:endParaRPr lang="ru-RU" sz="1400" dirty="0"/>
          </a:p>
        </p:txBody>
      </p:sp>
      <p:sp>
        <p:nvSpPr>
          <p:cNvPr id="47" name="TextBox 46"/>
          <p:cNvSpPr txBox="1"/>
          <p:nvPr/>
        </p:nvSpPr>
        <p:spPr>
          <a:xfrm>
            <a:off x="837579" y="6337888"/>
            <a:ext cx="571935" cy="276999"/>
          </a:xfrm>
          <a:custGeom>
            <a:avLst/>
            <a:gdLst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1935" h="276999">
                <a:moveTo>
                  <a:pt x="0" y="0"/>
                </a:moveTo>
                <a:lnTo>
                  <a:pt x="390304" y="0"/>
                </a:lnTo>
                <a:cubicBezTo>
                  <a:pt x="511173" y="4892"/>
                  <a:pt x="444716" y="120908"/>
                  <a:pt x="571935" y="138500"/>
                </a:cubicBezTo>
                <a:cubicBezTo>
                  <a:pt x="447891" y="146566"/>
                  <a:pt x="504823" y="272108"/>
                  <a:pt x="390304" y="276999"/>
                </a:cubicBezTo>
                <a:lnTo>
                  <a:pt x="0" y="276999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bIns="0" rtlCol="0">
            <a:spAutoFit/>
          </a:bodyPr>
          <a:lstStyle>
            <a:defPPr>
              <a:defRPr lang="ru-RU"/>
            </a:defPPr>
            <a:lvl1pPr algn="ctr">
              <a:defRPr>
                <a:solidFill>
                  <a:schemeClr val="tx1"/>
                </a:solidFill>
                <a:effectLst>
                  <a:glow rad="165100">
                    <a:schemeClr val="accent4">
                      <a:satMod val="175000"/>
                      <a:alpha val="50000"/>
                    </a:schemeClr>
                  </a:glow>
                </a:effectLst>
              </a:defRPr>
            </a:lvl1pPr>
          </a:lstStyle>
          <a:p>
            <a:r>
              <a:rPr lang="uk-UA" dirty="0"/>
              <a:t>15</a:t>
            </a:r>
            <a:endParaRPr lang="ru-RU" dirty="0"/>
          </a:p>
        </p:txBody>
      </p:sp>
      <p:sp>
        <p:nvSpPr>
          <p:cNvPr id="48" name="TextBox 47"/>
          <p:cNvSpPr txBox="1"/>
          <p:nvPr/>
        </p:nvSpPr>
        <p:spPr>
          <a:xfrm>
            <a:off x="837579" y="5937125"/>
            <a:ext cx="571935" cy="276999"/>
          </a:xfrm>
          <a:custGeom>
            <a:avLst/>
            <a:gdLst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1935" h="276999">
                <a:moveTo>
                  <a:pt x="0" y="0"/>
                </a:moveTo>
                <a:lnTo>
                  <a:pt x="390304" y="0"/>
                </a:lnTo>
                <a:cubicBezTo>
                  <a:pt x="511173" y="4892"/>
                  <a:pt x="444716" y="120908"/>
                  <a:pt x="571935" y="138500"/>
                </a:cubicBezTo>
                <a:cubicBezTo>
                  <a:pt x="447891" y="146566"/>
                  <a:pt x="504823" y="272108"/>
                  <a:pt x="390304" y="276999"/>
                </a:cubicBezTo>
                <a:lnTo>
                  <a:pt x="0" y="276999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bIns="0" rtlCol="0">
            <a:spAutoFit/>
          </a:bodyPr>
          <a:lstStyle>
            <a:defPPr>
              <a:defRPr lang="ru-RU"/>
            </a:defPPr>
            <a:lvl1pPr algn="ctr">
              <a:defRPr>
                <a:solidFill>
                  <a:schemeClr val="tx1"/>
                </a:solidFill>
                <a:effectLst>
                  <a:glow rad="165100">
                    <a:schemeClr val="accent4">
                      <a:satMod val="175000"/>
                      <a:alpha val="50000"/>
                    </a:schemeClr>
                  </a:glow>
                </a:effectLst>
              </a:defRPr>
            </a:lvl1pPr>
          </a:lstStyle>
          <a:p>
            <a:r>
              <a:rPr lang="uk-UA" dirty="0"/>
              <a:t>14</a:t>
            </a:r>
            <a:endParaRPr lang="ru-RU" dirty="0"/>
          </a:p>
        </p:txBody>
      </p:sp>
      <p:sp>
        <p:nvSpPr>
          <p:cNvPr id="49" name="TextBox 48"/>
          <p:cNvSpPr txBox="1"/>
          <p:nvPr/>
        </p:nvSpPr>
        <p:spPr>
          <a:xfrm>
            <a:off x="837579" y="5536367"/>
            <a:ext cx="571935" cy="276999"/>
          </a:xfrm>
          <a:custGeom>
            <a:avLst/>
            <a:gdLst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1935" h="276999">
                <a:moveTo>
                  <a:pt x="0" y="0"/>
                </a:moveTo>
                <a:lnTo>
                  <a:pt x="390304" y="0"/>
                </a:lnTo>
                <a:cubicBezTo>
                  <a:pt x="511173" y="4892"/>
                  <a:pt x="444716" y="120908"/>
                  <a:pt x="571935" y="138500"/>
                </a:cubicBezTo>
                <a:cubicBezTo>
                  <a:pt x="447891" y="146566"/>
                  <a:pt x="504823" y="272108"/>
                  <a:pt x="390304" y="276999"/>
                </a:cubicBezTo>
                <a:lnTo>
                  <a:pt x="0" y="276999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bIns="0" rtlCol="0">
            <a:spAutoFit/>
          </a:bodyPr>
          <a:lstStyle>
            <a:defPPr>
              <a:defRPr lang="ru-RU"/>
            </a:defPPr>
            <a:lvl1pPr algn="ctr">
              <a:defRPr>
                <a:solidFill>
                  <a:schemeClr val="tx1"/>
                </a:solidFill>
                <a:effectLst>
                  <a:glow rad="165100">
                    <a:schemeClr val="accent4">
                      <a:satMod val="175000"/>
                      <a:alpha val="50000"/>
                    </a:schemeClr>
                  </a:glow>
                </a:effectLst>
              </a:defRPr>
            </a:lvl1pPr>
          </a:lstStyle>
          <a:p>
            <a:r>
              <a:rPr lang="uk-UA" dirty="0"/>
              <a:t>13</a:t>
            </a:r>
            <a:endParaRPr lang="ru-RU" dirty="0"/>
          </a:p>
        </p:txBody>
      </p:sp>
      <p:sp>
        <p:nvSpPr>
          <p:cNvPr id="50" name="TextBox 49"/>
          <p:cNvSpPr txBox="1"/>
          <p:nvPr/>
        </p:nvSpPr>
        <p:spPr>
          <a:xfrm>
            <a:off x="837579" y="5135609"/>
            <a:ext cx="571935" cy="276999"/>
          </a:xfrm>
          <a:custGeom>
            <a:avLst/>
            <a:gdLst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1935" h="276999">
                <a:moveTo>
                  <a:pt x="0" y="0"/>
                </a:moveTo>
                <a:lnTo>
                  <a:pt x="390304" y="0"/>
                </a:lnTo>
                <a:cubicBezTo>
                  <a:pt x="511173" y="4892"/>
                  <a:pt x="444716" y="120908"/>
                  <a:pt x="571935" y="138500"/>
                </a:cubicBezTo>
                <a:cubicBezTo>
                  <a:pt x="447891" y="146566"/>
                  <a:pt x="504823" y="272108"/>
                  <a:pt x="390304" y="276999"/>
                </a:cubicBezTo>
                <a:lnTo>
                  <a:pt x="0" y="276999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bIns="0" rtlCol="0">
            <a:spAutoFit/>
          </a:bodyPr>
          <a:lstStyle>
            <a:defPPr>
              <a:defRPr lang="ru-RU"/>
            </a:defPPr>
            <a:lvl1pPr algn="ctr">
              <a:defRPr>
                <a:solidFill>
                  <a:schemeClr val="tx1"/>
                </a:solidFill>
                <a:effectLst>
                  <a:glow rad="165100">
                    <a:schemeClr val="accent4">
                      <a:satMod val="175000"/>
                      <a:alpha val="50000"/>
                    </a:schemeClr>
                  </a:glow>
                </a:effectLst>
              </a:defRPr>
            </a:lvl1pPr>
          </a:lstStyle>
          <a:p>
            <a:r>
              <a:rPr lang="uk-UA" dirty="0"/>
              <a:t>12</a:t>
            </a:r>
            <a:endParaRPr lang="ru-RU" dirty="0"/>
          </a:p>
        </p:txBody>
      </p:sp>
      <p:sp>
        <p:nvSpPr>
          <p:cNvPr id="51" name="TextBox 50"/>
          <p:cNvSpPr txBox="1"/>
          <p:nvPr/>
        </p:nvSpPr>
        <p:spPr>
          <a:xfrm>
            <a:off x="837579" y="4734851"/>
            <a:ext cx="571935" cy="276999"/>
          </a:xfrm>
          <a:custGeom>
            <a:avLst/>
            <a:gdLst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1935" h="276999">
                <a:moveTo>
                  <a:pt x="0" y="0"/>
                </a:moveTo>
                <a:lnTo>
                  <a:pt x="390304" y="0"/>
                </a:lnTo>
                <a:cubicBezTo>
                  <a:pt x="511173" y="4892"/>
                  <a:pt x="444716" y="120908"/>
                  <a:pt x="571935" y="138500"/>
                </a:cubicBezTo>
                <a:cubicBezTo>
                  <a:pt x="447891" y="146566"/>
                  <a:pt x="504823" y="272108"/>
                  <a:pt x="390304" y="276999"/>
                </a:cubicBezTo>
                <a:lnTo>
                  <a:pt x="0" y="276999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bIns="0" rtlCol="0">
            <a:spAutoFit/>
          </a:bodyPr>
          <a:lstStyle>
            <a:defPPr>
              <a:defRPr lang="ru-RU"/>
            </a:defPPr>
            <a:lvl1pPr algn="ctr">
              <a:defRPr>
                <a:solidFill>
                  <a:schemeClr val="tx1"/>
                </a:solidFill>
                <a:effectLst>
                  <a:glow rad="165100">
                    <a:schemeClr val="accent4">
                      <a:satMod val="175000"/>
                      <a:alpha val="50000"/>
                    </a:schemeClr>
                  </a:glow>
                </a:effectLst>
              </a:defRPr>
            </a:lvl1pPr>
          </a:lstStyle>
          <a:p>
            <a:r>
              <a:rPr lang="uk-UA" dirty="0"/>
              <a:t>11</a:t>
            </a:r>
            <a:endParaRPr lang="ru-RU" dirty="0"/>
          </a:p>
        </p:txBody>
      </p:sp>
      <p:sp>
        <p:nvSpPr>
          <p:cNvPr id="52" name="TextBox 51"/>
          <p:cNvSpPr txBox="1"/>
          <p:nvPr/>
        </p:nvSpPr>
        <p:spPr>
          <a:xfrm>
            <a:off x="837579" y="4334093"/>
            <a:ext cx="571935" cy="276999"/>
          </a:xfrm>
          <a:custGeom>
            <a:avLst/>
            <a:gdLst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1935" h="276999">
                <a:moveTo>
                  <a:pt x="0" y="0"/>
                </a:moveTo>
                <a:lnTo>
                  <a:pt x="390304" y="0"/>
                </a:lnTo>
                <a:cubicBezTo>
                  <a:pt x="511173" y="4892"/>
                  <a:pt x="444716" y="120908"/>
                  <a:pt x="571935" y="138500"/>
                </a:cubicBezTo>
                <a:cubicBezTo>
                  <a:pt x="447891" y="146566"/>
                  <a:pt x="504823" y="272108"/>
                  <a:pt x="390304" y="276999"/>
                </a:cubicBezTo>
                <a:lnTo>
                  <a:pt x="0" y="276999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bIns="0" rtlCol="0">
            <a:spAutoFit/>
          </a:bodyPr>
          <a:lstStyle>
            <a:defPPr>
              <a:defRPr lang="ru-RU"/>
            </a:defPPr>
            <a:lvl1pPr algn="ctr">
              <a:defRPr>
                <a:solidFill>
                  <a:schemeClr val="tx1"/>
                </a:solidFill>
                <a:effectLst>
                  <a:glow rad="165100">
                    <a:schemeClr val="accent4">
                      <a:satMod val="175000"/>
                      <a:alpha val="50000"/>
                    </a:schemeClr>
                  </a:glow>
                </a:effectLst>
              </a:defRPr>
            </a:lvl1pPr>
          </a:lstStyle>
          <a:p>
            <a:r>
              <a:rPr lang="uk-UA" dirty="0"/>
              <a:t>10</a:t>
            </a:r>
            <a:endParaRPr lang="ru-RU" dirty="0"/>
          </a:p>
        </p:txBody>
      </p:sp>
      <p:sp>
        <p:nvSpPr>
          <p:cNvPr id="53" name="TextBox 52"/>
          <p:cNvSpPr txBox="1"/>
          <p:nvPr/>
        </p:nvSpPr>
        <p:spPr>
          <a:xfrm>
            <a:off x="837579" y="3933335"/>
            <a:ext cx="571935" cy="276999"/>
          </a:xfrm>
          <a:custGeom>
            <a:avLst/>
            <a:gdLst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1935" h="276999">
                <a:moveTo>
                  <a:pt x="0" y="0"/>
                </a:moveTo>
                <a:lnTo>
                  <a:pt x="390304" y="0"/>
                </a:lnTo>
                <a:cubicBezTo>
                  <a:pt x="511173" y="4892"/>
                  <a:pt x="444716" y="120908"/>
                  <a:pt x="571935" y="138500"/>
                </a:cubicBezTo>
                <a:cubicBezTo>
                  <a:pt x="447891" y="146566"/>
                  <a:pt x="504823" y="272108"/>
                  <a:pt x="390304" y="276999"/>
                </a:cubicBezTo>
                <a:lnTo>
                  <a:pt x="0" y="276999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bIns="0" rtlCol="0">
            <a:spAutoFit/>
          </a:bodyPr>
          <a:lstStyle>
            <a:defPPr>
              <a:defRPr lang="ru-RU"/>
            </a:defPPr>
            <a:lvl1pPr algn="ctr">
              <a:defRPr>
                <a:solidFill>
                  <a:schemeClr val="tx1"/>
                </a:solidFill>
                <a:effectLst>
                  <a:glow rad="165100">
                    <a:schemeClr val="accent4">
                      <a:satMod val="175000"/>
                      <a:alpha val="50000"/>
                    </a:schemeClr>
                  </a:glow>
                </a:effectLst>
              </a:defRPr>
            </a:lvl1pPr>
          </a:lstStyle>
          <a:p>
            <a:r>
              <a:rPr lang="uk-UA" dirty="0"/>
              <a:t>9</a:t>
            </a:r>
            <a:endParaRPr lang="ru-RU" dirty="0"/>
          </a:p>
        </p:txBody>
      </p:sp>
      <p:sp>
        <p:nvSpPr>
          <p:cNvPr id="54" name="TextBox 53"/>
          <p:cNvSpPr txBox="1"/>
          <p:nvPr/>
        </p:nvSpPr>
        <p:spPr>
          <a:xfrm>
            <a:off x="837579" y="3532577"/>
            <a:ext cx="571935" cy="276999"/>
          </a:xfrm>
          <a:custGeom>
            <a:avLst/>
            <a:gdLst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1935" h="276999">
                <a:moveTo>
                  <a:pt x="0" y="0"/>
                </a:moveTo>
                <a:lnTo>
                  <a:pt x="390304" y="0"/>
                </a:lnTo>
                <a:cubicBezTo>
                  <a:pt x="511173" y="4892"/>
                  <a:pt x="444716" y="120908"/>
                  <a:pt x="571935" y="138500"/>
                </a:cubicBezTo>
                <a:cubicBezTo>
                  <a:pt x="447891" y="146566"/>
                  <a:pt x="504823" y="272108"/>
                  <a:pt x="390304" y="276999"/>
                </a:cubicBezTo>
                <a:lnTo>
                  <a:pt x="0" y="276999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bIns="0" rtlCol="0">
            <a:spAutoFit/>
          </a:bodyPr>
          <a:lstStyle>
            <a:defPPr>
              <a:defRPr lang="ru-RU"/>
            </a:defPPr>
            <a:lvl1pPr algn="ctr">
              <a:defRPr>
                <a:solidFill>
                  <a:schemeClr val="tx1"/>
                </a:solidFill>
                <a:effectLst>
                  <a:glow rad="165100">
                    <a:schemeClr val="accent4">
                      <a:satMod val="175000"/>
                      <a:alpha val="50000"/>
                    </a:schemeClr>
                  </a:glow>
                </a:effectLst>
              </a:defRPr>
            </a:lvl1pPr>
          </a:lstStyle>
          <a:p>
            <a:r>
              <a:rPr lang="uk-UA" dirty="0"/>
              <a:t>8</a:t>
            </a:r>
            <a:endParaRPr lang="ru-RU" dirty="0"/>
          </a:p>
        </p:txBody>
      </p:sp>
      <p:sp>
        <p:nvSpPr>
          <p:cNvPr id="55" name="TextBox 54"/>
          <p:cNvSpPr txBox="1"/>
          <p:nvPr/>
        </p:nvSpPr>
        <p:spPr>
          <a:xfrm>
            <a:off x="837579" y="3131819"/>
            <a:ext cx="571935" cy="276999"/>
          </a:xfrm>
          <a:custGeom>
            <a:avLst/>
            <a:gdLst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1935" h="276999">
                <a:moveTo>
                  <a:pt x="0" y="0"/>
                </a:moveTo>
                <a:lnTo>
                  <a:pt x="390304" y="0"/>
                </a:lnTo>
                <a:cubicBezTo>
                  <a:pt x="511173" y="4892"/>
                  <a:pt x="444716" y="120908"/>
                  <a:pt x="571935" y="138500"/>
                </a:cubicBezTo>
                <a:cubicBezTo>
                  <a:pt x="447891" y="146566"/>
                  <a:pt x="504823" y="272108"/>
                  <a:pt x="390304" y="276999"/>
                </a:cubicBezTo>
                <a:lnTo>
                  <a:pt x="0" y="276999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bIns="0" rtlCol="0">
            <a:spAutoFit/>
          </a:bodyPr>
          <a:lstStyle>
            <a:defPPr>
              <a:defRPr lang="ru-RU"/>
            </a:defPPr>
            <a:lvl1pPr algn="ctr">
              <a:defRPr>
                <a:solidFill>
                  <a:schemeClr val="tx1"/>
                </a:solidFill>
                <a:effectLst>
                  <a:glow rad="165100">
                    <a:schemeClr val="accent4">
                      <a:satMod val="175000"/>
                      <a:alpha val="50000"/>
                    </a:schemeClr>
                  </a:glow>
                </a:effectLst>
              </a:defRPr>
            </a:lvl1pPr>
          </a:lstStyle>
          <a:p>
            <a:r>
              <a:rPr lang="uk-UA" dirty="0"/>
              <a:t>7</a:t>
            </a:r>
            <a:endParaRPr lang="ru-RU" dirty="0"/>
          </a:p>
        </p:txBody>
      </p:sp>
      <p:sp>
        <p:nvSpPr>
          <p:cNvPr id="56" name="TextBox 55"/>
          <p:cNvSpPr txBox="1"/>
          <p:nvPr/>
        </p:nvSpPr>
        <p:spPr>
          <a:xfrm>
            <a:off x="837579" y="2731061"/>
            <a:ext cx="571935" cy="276999"/>
          </a:xfrm>
          <a:custGeom>
            <a:avLst/>
            <a:gdLst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1935" h="276999">
                <a:moveTo>
                  <a:pt x="0" y="0"/>
                </a:moveTo>
                <a:lnTo>
                  <a:pt x="390304" y="0"/>
                </a:lnTo>
                <a:cubicBezTo>
                  <a:pt x="511173" y="4892"/>
                  <a:pt x="444716" y="120908"/>
                  <a:pt x="571935" y="138500"/>
                </a:cubicBezTo>
                <a:cubicBezTo>
                  <a:pt x="447891" y="146566"/>
                  <a:pt x="504823" y="272108"/>
                  <a:pt x="390304" y="276999"/>
                </a:cubicBezTo>
                <a:lnTo>
                  <a:pt x="0" y="276999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bIns="0" rtlCol="0">
            <a:spAutoFit/>
          </a:bodyPr>
          <a:lstStyle>
            <a:defPPr>
              <a:defRPr lang="ru-RU"/>
            </a:defPPr>
            <a:lvl1pPr algn="ctr">
              <a:defRPr>
                <a:solidFill>
                  <a:schemeClr val="tx1"/>
                </a:solidFill>
                <a:effectLst>
                  <a:glow rad="165100">
                    <a:schemeClr val="accent4">
                      <a:satMod val="175000"/>
                      <a:alpha val="50000"/>
                    </a:schemeClr>
                  </a:glow>
                </a:effectLst>
              </a:defRPr>
            </a:lvl1pPr>
          </a:lstStyle>
          <a:p>
            <a:r>
              <a:rPr lang="uk-UA" dirty="0"/>
              <a:t>6</a:t>
            </a:r>
            <a:endParaRPr lang="ru-RU" dirty="0"/>
          </a:p>
        </p:txBody>
      </p:sp>
      <p:sp>
        <p:nvSpPr>
          <p:cNvPr id="57" name="TextBox 56"/>
          <p:cNvSpPr txBox="1"/>
          <p:nvPr/>
        </p:nvSpPr>
        <p:spPr>
          <a:xfrm>
            <a:off x="837579" y="2330303"/>
            <a:ext cx="571935" cy="276999"/>
          </a:xfrm>
          <a:custGeom>
            <a:avLst/>
            <a:gdLst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1935" h="276999">
                <a:moveTo>
                  <a:pt x="0" y="0"/>
                </a:moveTo>
                <a:lnTo>
                  <a:pt x="390304" y="0"/>
                </a:lnTo>
                <a:cubicBezTo>
                  <a:pt x="511173" y="4892"/>
                  <a:pt x="444716" y="120908"/>
                  <a:pt x="571935" y="138500"/>
                </a:cubicBezTo>
                <a:cubicBezTo>
                  <a:pt x="447891" y="146566"/>
                  <a:pt x="504823" y="272108"/>
                  <a:pt x="390304" y="276999"/>
                </a:cubicBezTo>
                <a:lnTo>
                  <a:pt x="0" y="276999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bIns="0" rtlCol="0">
            <a:spAutoFit/>
          </a:bodyPr>
          <a:lstStyle>
            <a:defPPr>
              <a:defRPr lang="ru-RU"/>
            </a:defPPr>
            <a:lvl1pPr algn="ctr">
              <a:defRPr>
                <a:solidFill>
                  <a:schemeClr val="tx1"/>
                </a:solidFill>
                <a:effectLst>
                  <a:glow rad="165100">
                    <a:schemeClr val="accent4">
                      <a:satMod val="175000"/>
                      <a:alpha val="50000"/>
                    </a:schemeClr>
                  </a:glow>
                </a:effectLst>
              </a:defRPr>
            </a:lvl1pPr>
          </a:lstStyle>
          <a:p>
            <a:r>
              <a:rPr lang="uk-UA" dirty="0"/>
              <a:t>5</a:t>
            </a:r>
            <a:endParaRPr lang="ru-RU" dirty="0"/>
          </a:p>
        </p:txBody>
      </p:sp>
      <p:sp>
        <p:nvSpPr>
          <p:cNvPr id="58" name="TextBox 57"/>
          <p:cNvSpPr txBox="1"/>
          <p:nvPr/>
        </p:nvSpPr>
        <p:spPr>
          <a:xfrm>
            <a:off x="837579" y="1929545"/>
            <a:ext cx="571935" cy="276999"/>
          </a:xfrm>
          <a:custGeom>
            <a:avLst/>
            <a:gdLst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1935" h="276999">
                <a:moveTo>
                  <a:pt x="0" y="0"/>
                </a:moveTo>
                <a:lnTo>
                  <a:pt x="390304" y="0"/>
                </a:lnTo>
                <a:cubicBezTo>
                  <a:pt x="511173" y="4892"/>
                  <a:pt x="444716" y="120908"/>
                  <a:pt x="571935" y="138500"/>
                </a:cubicBezTo>
                <a:cubicBezTo>
                  <a:pt x="447891" y="146566"/>
                  <a:pt x="504823" y="272108"/>
                  <a:pt x="390304" y="276999"/>
                </a:cubicBezTo>
                <a:lnTo>
                  <a:pt x="0" y="276999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bIns="0" rtlCol="0">
            <a:spAutoFit/>
          </a:bodyPr>
          <a:lstStyle>
            <a:defPPr>
              <a:defRPr lang="ru-RU"/>
            </a:defPPr>
            <a:lvl1pPr algn="ctr">
              <a:defRPr>
                <a:solidFill>
                  <a:schemeClr val="tx1"/>
                </a:solidFill>
                <a:effectLst>
                  <a:glow rad="165100">
                    <a:schemeClr val="accent4">
                      <a:satMod val="175000"/>
                      <a:alpha val="50000"/>
                    </a:schemeClr>
                  </a:glow>
                </a:effectLst>
              </a:defRPr>
            </a:lvl1pPr>
          </a:lstStyle>
          <a:p>
            <a:r>
              <a:rPr lang="uk-UA" dirty="0"/>
              <a:t>4</a:t>
            </a:r>
            <a:endParaRPr lang="ru-RU" dirty="0"/>
          </a:p>
        </p:txBody>
      </p:sp>
      <p:sp>
        <p:nvSpPr>
          <p:cNvPr id="59" name="TextBox 58"/>
          <p:cNvSpPr txBox="1"/>
          <p:nvPr/>
        </p:nvSpPr>
        <p:spPr>
          <a:xfrm>
            <a:off x="837579" y="1528787"/>
            <a:ext cx="571935" cy="276999"/>
          </a:xfrm>
          <a:custGeom>
            <a:avLst/>
            <a:gdLst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1935" h="276999">
                <a:moveTo>
                  <a:pt x="0" y="0"/>
                </a:moveTo>
                <a:lnTo>
                  <a:pt x="390304" y="0"/>
                </a:lnTo>
                <a:cubicBezTo>
                  <a:pt x="511173" y="4892"/>
                  <a:pt x="444716" y="120908"/>
                  <a:pt x="571935" y="138500"/>
                </a:cubicBezTo>
                <a:cubicBezTo>
                  <a:pt x="447891" y="146566"/>
                  <a:pt x="504823" y="272108"/>
                  <a:pt x="390304" y="276999"/>
                </a:cubicBezTo>
                <a:lnTo>
                  <a:pt x="0" y="276999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bIns="0" rtlCol="0">
            <a:spAutoFit/>
          </a:bodyPr>
          <a:lstStyle>
            <a:defPPr>
              <a:defRPr lang="ru-RU"/>
            </a:defPPr>
            <a:lvl1pPr algn="ctr">
              <a:defRPr>
                <a:solidFill>
                  <a:schemeClr val="tx1"/>
                </a:solidFill>
                <a:effectLst>
                  <a:glow rad="165100">
                    <a:schemeClr val="accent4">
                      <a:satMod val="175000"/>
                      <a:alpha val="50000"/>
                    </a:schemeClr>
                  </a:glow>
                </a:effectLst>
              </a:defRPr>
            </a:lvl1pPr>
          </a:lstStyle>
          <a:p>
            <a:r>
              <a:rPr lang="uk-UA" dirty="0"/>
              <a:t>3</a:t>
            </a:r>
            <a:endParaRPr lang="ru-RU" dirty="0"/>
          </a:p>
        </p:txBody>
      </p:sp>
      <p:sp>
        <p:nvSpPr>
          <p:cNvPr id="60" name="TextBox 59"/>
          <p:cNvSpPr txBox="1"/>
          <p:nvPr/>
        </p:nvSpPr>
        <p:spPr>
          <a:xfrm>
            <a:off x="837579" y="1128029"/>
            <a:ext cx="571935" cy="276999"/>
          </a:xfrm>
          <a:custGeom>
            <a:avLst/>
            <a:gdLst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1935" h="276999">
                <a:moveTo>
                  <a:pt x="0" y="0"/>
                </a:moveTo>
                <a:lnTo>
                  <a:pt x="390304" y="0"/>
                </a:lnTo>
                <a:cubicBezTo>
                  <a:pt x="511173" y="4892"/>
                  <a:pt x="444716" y="120908"/>
                  <a:pt x="571935" y="138500"/>
                </a:cubicBezTo>
                <a:cubicBezTo>
                  <a:pt x="447891" y="146566"/>
                  <a:pt x="504823" y="272108"/>
                  <a:pt x="390304" y="276999"/>
                </a:cubicBezTo>
                <a:lnTo>
                  <a:pt x="0" y="276999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bIns="0" rtlCol="0">
            <a:spAutoFit/>
          </a:bodyPr>
          <a:lstStyle>
            <a:defPPr>
              <a:defRPr lang="ru-RU"/>
            </a:defPPr>
            <a:lvl1pPr algn="ctr">
              <a:defRPr>
                <a:solidFill>
                  <a:schemeClr val="tx1"/>
                </a:solidFill>
                <a:effectLst>
                  <a:glow rad="165100">
                    <a:schemeClr val="accent4">
                      <a:satMod val="175000"/>
                      <a:alpha val="50000"/>
                    </a:schemeClr>
                  </a:glow>
                </a:effectLst>
              </a:defRPr>
            </a:lvl1pPr>
          </a:lstStyle>
          <a:p>
            <a:r>
              <a:rPr lang="uk-UA" dirty="0"/>
              <a:t>2</a:t>
            </a:r>
            <a:endParaRPr lang="ru-RU" dirty="0"/>
          </a:p>
        </p:txBody>
      </p:sp>
      <p:sp>
        <p:nvSpPr>
          <p:cNvPr id="61" name="TextBox 60"/>
          <p:cNvSpPr txBox="1"/>
          <p:nvPr/>
        </p:nvSpPr>
        <p:spPr>
          <a:xfrm>
            <a:off x="837579" y="727271"/>
            <a:ext cx="571935" cy="276999"/>
          </a:xfrm>
          <a:custGeom>
            <a:avLst/>
            <a:gdLst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1935" h="276999">
                <a:moveTo>
                  <a:pt x="0" y="0"/>
                </a:moveTo>
                <a:lnTo>
                  <a:pt x="390304" y="0"/>
                </a:lnTo>
                <a:cubicBezTo>
                  <a:pt x="511173" y="4892"/>
                  <a:pt x="444716" y="120908"/>
                  <a:pt x="571935" y="138500"/>
                </a:cubicBezTo>
                <a:cubicBezTo>
                  <a:pt x="447891" y="146566"/>
                  <a:pt x="504823" y="272108"/>
                  <a:pt x="390304" y="276999"/>
                </a:cubicBezTo>
                <a:lnTo>
                  <a:pt x="0" y="276999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bIns="0" rtlCol="0">
            <a:spAutoFit/>
          </a:bodyPr>
          <a:lstStyle/>
          <a:p>
            <a:pPr algn="ctr"/>
            <a:r>
              <a:rPr lang="uk-UA" dirty="0" smtClean="0">
                <a:solidFill>
                  <a:schemeClr val="tx1"/>
                </a:solidFill>
                <a:effectLst>
                  <a:glow rad="165100">
                    <a:schemeClr val="accent4">
                      <a:satMod val="175000"/>
                      <a:alpha val="50000"/>
                    </a:schemeClr>
                  </a:glow>
                </a:effectLst>
              </a:rPr>
              <a:t>1</a:t>
            </a:r>
            <a:endParaRPr lang="ru-RU" dirty="0">
              <a:solidFill>
                <a:schemeClr val="tx1"/>
              </a:solidFill>
              <a:effectLst>
                <a:glow rad="165100">
                  <a:schemeClr val="accent4">
                    <a:satMod val="175000"/>
                    <a:alpha val="50000"/>
                  </a:schemeClr>
                </a:glow>
              </a:effectLst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408095" y="5041198"/>
            <a:ext cx="4648200" cy="1225868"/>
          </a:xfrm>
          <a:prstGeom prst="round2DiagRect">
            <a:avLst/>
          </a:prstGeom>
          <a:solidFill>
            <a:srgbClr val="FFC000"/>
          </a:solidFill>
        </p:spPr>
        <p:txBody>
          <a:bodyPr wrap="square" tIns="0" bIns="0" rtlCol="0">
            <a:spAutoFit/>
          </a:bodyPr>
          <a:lstStyle/>
          <a:p>
            <a:pPr algn="ctr"/>
            <a:r>
              <a:rPr lang="uk-UA" sz="2400" dirty="0" smtClean="0">
                <a:solidFill>
                  <a:srgbClr val="7030A0"/>
                </a:solidFill>
              </a:rPr>
              <a:t>Можна подати лише до 5 </a:t>
            </a:r>
            <a:r>
              <a:rPr lang="uk-UA" sz="2400" dirty="0" err="1" smtClean="0">
                <a:solidFill>
                  <a:srgbClr val="7030A0"/>
                </a:solidFill>
              </a:rPr>
              <a:t>ВНЗ</a:t>
            </a:r>
            <a:endParaRPr lang="uk-UA" sz="2400" dirty="0" smtClean="0">
              <a:solidFill>
                <a:srgbClr val="7030A0"/>
              </a:solidFill>
            </a:endParaRPr>
          </a:p>
          <a:p>
            <a:pPr algn="ctr"/>
            <a:r>
              <a:rPr lang="uk-UA" sz="2400" b="1" dirty="0" smtClean="0"/>
              <a:t>Правильно </a:t>
            </a:r>
            <a:r>
              <a:rPr lang="uk-UA" sz="2400" b="1" dirty="0" err="1" smtClean="0"/>
              <a:t>розставте</a:t>
            </a:r>
            <a:r>
              <a:rPr lang="uk-UA" sz="2400" b="1" dirty="0" smtClean="0"/>
              <a:t> пріоритети</a:t>
            </a:r>
          </a:p>
          <a:p>
            <a:pPr algn="ctr"/>
            <a:r>
              <a:rPr lang="uk-UA" sz="2400" dirty="0" smtClean="0">
                <a:solidFill>
                  <a:srgbClr val="0070C0"/>
                </a:solidFill>
              </a:rPr>
              <a:t>Від 1 до 15, </a:t>
            </a:r>
            <a:r>
              <a:rPr lang="uk-UA" sz="2400" i="1" dirty="0" smtClean="0">
                <a:solidFill>
                  <a:srgbClr val="0070C0"/>
                </a:solidFill>
              </a:rPr>
              <a:t>де 1 найвищій</a:t>
            </a:r>
            <a:endParaRPr lang="ru-RU" sz="2400" i="1" dirty="0">
              <a:solidFill>
                <a:srgbClr val="0070C0"/>
              </a:solidFill>
            </a:endParaRP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3717422" y="2416781"/>
            <a:ext cx="5253742" cy="1793553"/>
          </a:xfrm>
          <a:prstGeom prst="roundRec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/>
              <a:t>Далі оформляємо заяви в кожному </a:t>
            </a:r>
            <a:r>
              <a:rPr lang="uk-UA" sz="3200" dirty="0" err="1" smtClean="0"/>
              <a:t>ВНЗ</a:t>
            </a:r>
            <a:r>
              <a:rPr lang="uk-UA" sz="3200" dirty="0"/>
              <a:t> </a:t>
            </a:r>
            <a:r>
              <a:rPr lang="uk-UA" sz="3200" dirty="0" smtClean="0"/>
              <a:t>та розставляємо пріоритети</a:t>
            </a:r>
            <a:endParaRPr lang="ru-RU" sz="3200" dirty="0"/>
          </a:p>
        </p:txBody>
      </p:sp>
      <p:sp>
        <p:nvSpPr>
          <p:cNvPr id="44" name="Rectangle 2"/>
          <p:cNvSpPr txBox="1">
            <a:spLocks noChangeArrowheads="1"/>
          </p:cNvSpPr>
          <p:nvPr/>
        </p:nvSpPr>
        <p:spPr>
          <a:xfrm>
            <a:off x="0" y="-12007"/>
            <a:ext cx="9144000" cy="5375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000" b="1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+mj-cs"/>
              </a:defRPr>
            </a:lvl1pPr>
          </a:lstStyle>
          <a:p>
            <a:r>
              <a:rPr lang="uk-UA" altLang="ru-RU" sz="2400" dirty="0"/>
              <a:t>Варіанти розстановки пріоритетів з орієнтацією на </a:t>
            </a:r>
            <a:r>
              <a:rPr lang="uk-UA" altLang="ru-RU" sz="2800" u="sng" dirty="0" err="1">
                <a:solidFill>
                  <a:schemeClr val="tx1"/>
                </a:solidFill>
              </a:rPr>
              <a:t>ВНЗ</a:t>
            </a:r>
            <a:endParaRPr lang="ru-RU" altLang="ru-RU" sz="2800" u="sng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 rot="16200000">
            <a:off x="-359313" y="3311728"/>
            <a:ext cx="16218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пріоритети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7849537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grpId="0" nodeType="withEffect">
                                  <p:stCondLst>
                                    <p:cond delay="10"/>
                                  </p:stCondLst>
                                  <p:childTnLst>
                                    <p:animMotion origin="layout" path="M 4.44444E-6 4.81481E-6 L 0.76475 0.04606 " pathEditMode="relative" rAng="0" ptsTypes="AA">
                                      <p:cBhvr>
                                        <p:cTn id="15" dur="500" spd="-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229" y="22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1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grpId="0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grpId="0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grpId="0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4" grpId="0" animBg="1"/>
      <p:bldP spid="28" grpId="0"/>
      <p:bldP spid="28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209704"/>
            <a:ext cx="8229600" cy="649287"/>
          </a:xfrm>
        </p:spPr>
        <p:txBody>
          <a:bodyPr>
            <a:normAutofit/>
          </a:bodyPr>
          <a:lstStyle/>
          <a:p>
            <a:pPr algn="r"/>
            <a:r>
              <a:rPr lang="uk-UA" altLang="ru-RU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Умови прийому до </a:t>
            </a:r>
            <a:r>
              <a:rPr lang="uk-UA" altLang="ru-RU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ВНЗ</a:t>
            </a:r>
            <a:r>
              <a:rPr lang="en-US" altLang="ru-RU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uk-UA" altLang="ru-RU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у 2015 р.</a:t>
            </a:r>
            <a:endParaRPr lang="ru-RU" altLang="ru-RU" sz="2800" b="1" dirty="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28800" y="649287"/>
            <a:ext cx="1664897" cy="1170704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uk-UA" dirty="0" smtClean="0"/>
              <a:t>1 </a:t>
            </a:r>
            <a:r>
              <a:rPr lang="uk-UA" dirty="0" err="1" smtClean="0"/>
              <a:t>ВНЗ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828799" y="1873202"/>
            <a:ext cx="1664897" cy="1170704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uk-UA" dirty="0" smtClean="0"/>
              <a:t>2 </a:t>
            </a:r>
            <a:r>
              <a:rPr lang="uk-UA" dirty="0" err="1" smtClean="0"/>
              <a:t>ВНЗ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828799" y="3097117"/>
            <a:ext cx="1664897" cy="117070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uk-UA" dirty="0" smtClean="0"/>
              <a:t>3 </a:t>
            </a:r>
            <a:r>
              <a:rPr lang="uk-UA" dirty="0" err="1"/>
              <a:t>ВНЗ</a:t>
            </a:r>
            <a:r>
              <a:rPr lang="uk-UA" dirty="0"/>
              <a:t> - </a:t>
            </a:r>
            <a:r>
              <a:rPr lang="uk-UA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УІПА</a:t>
            </a:r>
            <a:endParaRPr lang="ru-RU" dirty="0"/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828799" y="4321032"/>
            <a:ext cx="1664897" cy="1170704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uk-UA" dirty="0" smtClean="0"/>
              <a:t>4 </a:t>
            </a:r>
            <a:r>
              <a:rPr lang="uk-UA" dirty="0" err="1" smtClean="0"/>
              <a:t>ВНЗ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828799" y="5544947"/>
            <a:ext cx="1664897" cy="1170704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uk-UA" dirty="0" smtClean="0"/>
              <a:t>5 </a:t>
            </a:r>
            <a:r>
              <a:rPr lang="uk-UA" dirty="0" err="1" smtClean="0"/>
              <a:t>ВНЗ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953218" y="952261"/>
            <a:ext cx="1442434" cy="21205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/>
              <a:t>1 спеціальність</a:t>
            </a:r>
            <a:endParaRPr lang="ru-RU" sz="1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953218" y="1222187"/>
            <a:ext cx="1442434" cy="24786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/>
              <a:t>2 спеціальність</a:t>
            </a:r>
            <a:endParaRPr lang="ru-RU" sz="1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953218" y="1527914"/>
            <a:ext cx="1442434" cy="24786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/>
              <a:t>3 спеціальність</a:t>
            </a:r>
            <a:endParaRPr lang="ru-RU" sz="1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953218" y="2170013"/>
            <a:ext cx="1442434" cy="21205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/>
              <a:t>1 спеціальність</a:t>
            </a:r>
            <a:endParaRPr lang="ru-RU" sz="1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953218" y="2444252"/>
            <a:ext cx="1442434" cy="24786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/>
              <a:t>2 спеціальність</a:t>
            </a:r>
            <a:endParaRPr lang="ru-RU" sz="14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953218" y="2754292"/>
            <a:ext cx="1442434" cy="24786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/>
              <a:t>3 спеціальність</a:t>
            </a:r>
            <a:endParaRPr lang="ru-RU" sz="14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953218" y="3389820"/>
            <a:ext cx="1442434" cy="21205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/>
              <a:t>1 спеціальність</a:t>
            </a:r>
            <a:endParaRPr lang="ru-RU" sz="14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953218" y="3664061"/>
            <a:ext cx="1442434" cy="24786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/>
              <a:t>2 спеціальність</a:t>
            </a:r>
            <a:endParaRPr lang="ru-RU" sz="14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953218" y="3974103"/>
            <a:ext cx="1442434" cy="24786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/>
              <a:t>3 спеціальність</a:t>
            </a:r>
            <a:endParaRPr lang="ru-RU" sz="14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953218" y="4612879"/>
            <a:ext cx="1442434" cy="21205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/>
              <a:t>1 спеціальність</a:t>
            </a:r>
            <a:endParaRPr lang="ru-RU" sz="14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1953218" y="4891431"/>
            <a:ext cx="1442434" cy="24786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/>
              <a:t>2 спеціальність</a:t>
            </a:r>
            <a:endParaRPr lang="ru-RU" sz="14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1953218" y="5205784"/>
            <a:ext cx="1442434" cy="24786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/>
              <a:t>3 спеціальність</a:t>
            </a:r>
            <a:endParaRPr lang="ru-RU" sz="14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1953218" y="5835342"/>
            <a:ext cx="1442434" cy="21205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/>
              <a:t>1 спеціальність</a:t>
            </a:r>
            <a:endParaRPr lang="ru-RU" sz="14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1953218" y="6105268"/>
            <a:ext cx="1442434" cy="24786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/>
              <a:t>2 спеціальність</a:t>
            </a:r>
            <a:endParaRPr lang="ru-RU" sz="14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1953218" y="6410995"/>
            <a:ext cx="1442434" cy="24786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/>
              <a:t>3 спеціальність</a:t>
            </a:r>
            <a:endParaRPr lang="ru-RU" sz="1400" dirty="0"/>
          </a:p>
        </p:txBody>
      </p:sp>
      <p:sp>
        <p:nvSpPr>
          <p:cNvPr id="62" name="TextBox 61"/>
          <p:cNvSpPr txBox="1"/>
          <p:nvPr/>
        </p:nvSpPr>
        <p:spPr>
          <a:xfrm>
            <a:off x="4408095" y="5086316"/>
            <a:ext cx="4648200" cy="1225868"/>
          </a:xfrm>
          <a:prstGeom prst="round2DiagRect">
            <a:avLst/>
          </a:prstGeom>
          <a:solidFill>
            <a:srgbClr val="FFC000"/>
          </a:solidFill>
        </p:spPr>
        <p:txBody>
          <a:bodyPr wrap="square" tIns="0" bIns="0" rtlCol="0">
            <a:spAutoFit/>
          </a:bodyPr>
          <a:lstStyle/>
          <a:p>
            <a:pPr algn="ctr"/>
            <a:r>
              <a:rPr lang="uk-UA" sz="2400" dirty="0" smtClean="0">
                <a:solidFill>
                  <a:srgbClr val="7030A0"/>
                </a:solidFill>
              </a:rPr>
              <a:t>Можна подати лише до 5 </a:t>
            </a:r>
            <a:r>
              <a:rPr lang="uk-UA" sz="2400" dirty="0" err="1" smtClean="0">
                <a:solidFill>
                  <a:srgbClr val="7030A0"/>
                </a:solidFill>
              </a:rPr>
              <a:t>ВНЗ</a:t>
            </a:r>
            <a:endParaRPr lang="uk-UA" sz="2400" dirty="0" smtClean="0">
              <a:solidFill>
                <a:srgbClr val="7030A0"/>
              </a:solidFill>
            </a:endParaRPr>
          </a:p>
          <a:p>
            <a:pPr algn="ctr"/>
            <a:r>
              <a:rPr lang="uk-UA" sz="2400" b="1" dirty="0" smtClean="0"/>
              <a:t>Правильно </a:t>
            </a:r>
            <a:r>
              <a:rPr lang="uk-UA" sz="2400" b="1" dirty="0" err="1" smtClean="0"/>
              <a:t>розставте</a:t>
            </a:r>
            <a:r>
              <a:rPr lang="uk-UA" sz="2400" b="1" dirty="0" smtClean="0"/>
              <a:t> пріоритети</a:t>
            </a:r>
          </a:p>
          <a:p>
            <a:pPr algn="ctr"/>
            <a:r>
              <a:rPr lang="uk-UA" sz="2400" dirty="0" smtClean="0">
                <a:solidFill>
                  <a:srgbClr val="0070C0"/>
                </a:solidFill>
              </a:rPr>
              <a:t>Від 1 до 15, </a:t>
            </a:r>
            <a:r>
              <a:rPr lang="uk-UA" sz="2400" i="1" dirty="0" smtClean="0">
                <a:solidFill>
                  <a:srgbClr val="0070C0"/>
                </a:solidFill>
              </a:rPr>
              <a:t>де 1 найвищій</a:t>
            </a:r>
            <a:endParaRPr lang="ru-RU" sz="2400" i="1" dirty="0">
              <a:solidFill>
                <a:srgbClr val="0070C0"/>
              </a:solidFill>
            </a:endParaRP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3827255" y="1947804"/>
            <a:ext cx="5134383" cy="10082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Оформляємо заяви в кожному </a:t>
            </a:r>
            <a:r>
              <a:rPr lang="uk-UA" sz="2400" dirty="0" err="1" smtClean="0"/>
              <a:t>ВНЗ</a:t>
            </a:r>
            <a:r>
              <a:rPr lang="uk-UA" sz="2400" dirty="0"/>
              <a:t> </a:t>
            </a:r>
            <a:r>
              <a:rPr lang="uk-UA" sz="2400" dirty="0" smtClean="0"/>
              <a:t>та розставляємо пріоритети</a:t>
            </a:r>
            <a:endParaRPr lang="ru-RU" sz="2400" dirty="0"/>
          </a:p>
        </p:txBody>
      </p:sp>
      <p:sp>
        <p:nvSpPr>
          <p:cNvPr id="66" name="TextBox 65"/>
          <p:cNvSpPr txBox="1"/>
          <p:nvPr/>
        </p:nvSpPr>
        <p:spPr>
          <a:xfrm>
            <a:off x="4055484" y="3540521"/>
            <a:ext cx="4667052" cy="919401"/>
          </a:xfrm>
          <a:prstGeom prst="roundRect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Пріоритети розставляємо послідовно</a:t>
            </a:r>
            <a:endParaRPr lang="ru-RU" sz="24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7" name="Стрелка вниз 66"/>
          <p:cNvSpPr/>
          <p:nvPr/>
        </p:nvSpPr>
        <p:spPr>
          <a:xfrm>
            <a:off x="5610929" y="2971414"/>
            <a:ext cx="1543050" cy="503280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8" name="Группа 67"/>
          <p:cNvGrpSpPr/>
          <p:nvPr/>
        </p:nvGrpSpPr>
        <p:grpSpPr>
          <a:xfrm>
            <a:off x="187115" y="885840"/>
            <a:ext cx="1188733" cy="5834838"/>
            <a:chOff x="729849" y="881439"/>
            <a:chExt cx="1188733" cy="5834838"/>
          </a:xfrm>
        </p:grpSpPr>
        <p:sp>
          <p:nvSpPr>
            <p:cNvPr id="69" name="Полилиния 68"/>
            <p:cNvSpPr/>
            <p:nvPr/>
          </p:nvSpPr>
          <p:spPr>
            <a:xfrm>
              <a:off x="735115" y="881439"/>
              <a:ext cx="1174314" cy="5834838"/>
            </a:xfrm>
            <a:custGeom>
              <a:avLst/>
              <a:gdLst>
                <a:gd name="connsiteX0" fmla="*/ 922945 w 999858"/>
                <a:gd name="connsiteY0" fmla="*/ 0 h 5230026"/>
                <a:gd name="connsiteX1" fmla="*/ 239282 w 999858"/>
                <a:gd name="connsiteY1" fmla="*/ 25637 h 5230026"/>
                <a:gd name="connsiteX2" fmla="*/ 0 w 999858"/>
                <a:gd name="connsiteY2" fmla="*/ 401652 h 5230026"/>
                <a:gd name="connsiteX3" fmla="*/ 8545 w 999858"/>
                <a:gd name="connsiteY3" fmla="*/ 4734370 h 5230026"/>
                <a:gd name="connsiteX4" fmla="*/ 358923 w 999858"/>
                <a:gd name="connsiteY4" fmla="*/ 5230026 h 5230026"/>
                <a:gd name="connsiteX5" fmla="*/ 999858 w 999858"/>
                <a:gd name="connsiteY5" fmla="*/ 5221480 h 5230026"/>
                <a:gd name="connsiteX6" fmla="*/ 922945 w 999858"/>
                <a:gd name="connsiteY6" fmla="*/ 0 h 5230026"/>
                <a:gd name="connsiteX0" fmla="*/ 922945 w 999858"/>
                <a:gd name="connsiteY0" fmla="*/ 0 h 5647086"/>
                <a:gd name="connsiteX1" fmla="*/ 239282 w 999858"/>
                <a:gd name="connsiteY1" fmla="*/ 25637 h 5647086"/>
                <a:gd name="connsiteX2" fmla="*/ 0 w 999858"/>
                <a:gd name="connsiteY2" fmla="*/ 401652 h 5647086"/>
                <a:gd name="connsiteX3" fmla="*/ 8545 w 999858"/>
                <a:gd name="connsiteY3" fmla="*/ 4734370 h 5647086"/>
                <a:gd name="connsiteX4" fmla="*/ 358923 w 999858"/>
                <a:gd name="connsiteY4" fmla="*/ 5230026 h 5647086"/>
                <a:gd name="connsiteX5" fmla="*/ 999858 w 999858"/>
                <a:gd name="connsiteY5" fmla="*/ 5221480 h 5647086"/>
                <a:gd name="connsiteX6" fmla="*/ 922945 w 999858"/>
                <a:gd name="connsiteY6" fmla="*/ 0 h 5647086"/>
                <a:gd name="connsiteX0" fmla="*/ 1132638 w 1209551"/>
                <a:gd name="connsiteY0" fmla="*/ 0 h 5647086"/>
                <a:gd name="connsiteX1" fmla="*/ 448975 w 1209551"/>
                <a:gd name="connsiteY1" fmla="*/ 25637 h 5647086"/>
                <a:gd name="connsiteX2" fmla="*/ 209693 w 1209551"/>
                <a:gd name="connsiteY2" fmla="*/ 401652 h 5647086"/>
                <a:gd name="connsiteX3" fmla="*/ 218238 w 1209551"/>
                <a:gd name="connsiteY3" fmla="*/ 4734370 h 5647086"/>
                <a:gd name="connsiteX4" fmla="*/ 568616 w 1209551"/>
                <a:gd name="connsiteY4" fmla="*/ 5230026 h 5647086"/>
                <a:gd name="connsiteX5" fmla="*/ 1209551 w 1209551"/>
                <a:gd name="connsiteY5" fmla="*/ 5221480 h 5647086"/>
                <a:gd name="connsiteX6" fmla="*/ 1132638 w 1209551"/>
                <a:gd name="connsiteY6" fmla="*/ 0 h 5647086"/>
                <a:gd name="connsiteX0" fmla="*/ 955544 w 1032457"/>
                <a:gd name="connsiteY0" fmla="*/ 56779 h 5703865"/>
                <a:gd name="connsiteX1" fmla="*/ 271881 w 1032457"/>
                <a:gd name="connsiteY1" fmla="*/ 82416 h 5703865"/>
                <a:gd name="connsiteX2" fmla="*/ 32599 w 1032457"/>
                <a:gd name="connsiteY2" fmla="*/ 458431 h 5703865"/>
                <a:gd name="connsiteX3" fmla="*/ 41144 w 1032457"/>
                <a:gd name="connsiteY3" fmla="*/ 4791149 h 5703865"/>
                <a:gd name="connsiteX4" fmla="*/ 391522 w 1032457"/>
                <a:gd name="connsiteY4" fmla="*/ 5286805 h 5703865"/>
                <a:gd name="connsiteX5" fmla="*/ 1032457 w 1032457"/>
                <a:gd name="connsiteY5" fmla="*/ 5278259 h 5703865"/>
                <a:gd name="connsiteX6" fmla="*/ 955544 w 1032457"/>
                <a:gd name="connsiteY6" fmla="*/ 56779 h 5703865"/>
                <a:gd name="connsiteX0" fmla="*/ 955544 w 1032457"/>
                <a:gd name="connsiteY0" fmla="*/ 393209 h 6040295"/>
                <a:gd name="connsiteX1" fmla="*/ 271881 w 1032457"/>
                <a:gd name="connsiteY1" fmla="*/ 418846 h 6040295"/>
                <a:gd name="connsiteX2" fmla="*/ 32599 w 1032457"/>
                <a:gd name="connsiteY2" fmla="*/ 794861 h 6040295"/>
                <a:gd name="connsiteX3" fmla="*/ 41144 w 1032457"/>
                <a:gd name="connsiteY3" fmla="*/ 5127579 h 6040295"/>
                <a:gd name="connsiteX4" fmla="*/ 391522 w 1032457"/>
                <a:gd name="connsiteY4" fmla="*/ 5623235 h 6040295"/>
                <a:gd name="connsiteX5" fmla="*/ 1032457 w 1032457"/>
                <a:gd name="connsiteY5" fmla="*/ 5614689 h 6040295"/>
                <a:gd name="connsiteX6" fmla="*/ 955544 w 1032457"/>
                <a:gd name="connsiteY6" fmla="*/ 393209 h 6040295"/>
                <a:gd name="connsiteX0" fmla="*/ 939716 w 1016629"/>
                <a:gd name="connsiteY0" fmla="*/ 393209 h 6040295"/>
                <a:gd name="connsiteX1" fmla="*/ 256053 w 1016629"/>
                <a:gd name="connsiteY1" fmla="*/ 418846 h 6040295"/>
                <a:gd name="connsiteX2" fmla="*/ 16771 w 1016629"/>
                <a:gd name="connsiteY2" fmla="*/ 794861 h 6040295"/>
                <a:gd name="connsiteX3" fmla="*/ 25316 w 1016629"/>
                <a:gd name="connsiteY3" fmla="*/ 5127579 h 6040295"/>
                <a:gd name="connsiteX4" fmla="*/ 375694 w 1016629"/>
                <a:gd name="connsiteY4" fmla="*/ 5623235 h 6040295"/>
                <a:gd name="connsiteX5" fmla="*/ 1016629 w 1016629"/>
                <a:gd name="connsiteY5" fmla="*/ 5614689 h 6040295"/>
                <a:gd name="connsiteX6" fmla="*/ 939716 w 1016629"/>
                <a:gd name="connsiteY6" fmla="*/ 393209 h 6040295"/>
                <a:gd name="connsiteX0" fmla="*/ 939716 w 1016629"/>
                <a:gd name="connsiteY0" fmla="*/ 16580 h 5663666"/>
                <a:gd name="connsiteX1" fmla="*/ 256053 w 1016629"/>
                <a:gd name="connsiteY1" fmla="*/ 42217 h 5663666"/>
                <a:gd name="connsiteX2" fmla="*/ 16771 w 1016629"/>
                <a:gd name="connsiteY2" fmla="*/ 418232 h 5663666"/>
                <a:gd name="connsiteX3" fmla="*/ 25316 w 1016629"/>
                <a:gd name="connsiteY3" fmla="*/ 4750950 h 5663666"/>
                <a:gd name="connsiteX4" fmla="*/ 375694 w 1016629"/>
                <a:gd name="connsiteY4" fmla="*/ 5246606 h 5663666"/>
                <a:gd name="connsiteX5" fmla="*/ 1016629 w 1016629"/>
                <a:gd name="connsiteY5" fmla="*/ 5238060 h 5663666"/>
                <a:gd name="connsiteX6" fmla="*/ 939716 w 1016629"/>
                <a:gd name="connsiteY6" fmla="*/ 16580 h 5663666"/>
                <a:gd name="connsiteX0" fmla="*/ 939716 w 1016629"/>
                <a:gd name="connsiteY0" fmla="*/ 16580 h 5319084"/>
                <a:gd name="connsiteX1" fmla="*/ 256053 w 1016629"/>
                <a:gd name="connsiteY1" fmla="*/ 42217 h 5319084"/>
                <a:gd name="connsiteX2" fmla="*/ 16771 w 1016629"/>
                <a:gd name="connsiteY2" fmla="*/ 418232 h 5319084"/>
                <a:gd name="connsiteX3" fmla="*/ 25316 w 1016629"/>
                <a:gd name="connsiteY3" fmla="*/ 4750950 h 5319084"/>
                <a:gd name="connsiteX4" fmla="*/ 375694 w 1016629"/>
                <a:gd name="connsiteY4" fmla="*/ 5246606 h 5319084"/>
                <a:gd name="connsiteX5" fmla="*/ 1016629 w 1016629"/>
                <a:gd name="connsiteY5" fmla="*/ 5238060 h 5319084"/>
                <a:gd name="connsiteX6" fmla="*/ 939716 w 1016629"/>
                <a:gd name="connsiteY6" fmla="*/ 16580 h 5319084"/>
                <a:gd name="connsiteX0" fmla="*/ 936555 w 1013468"/>
                <a:gd name="connsiteY0" fmla="*/ 16580 h 5263042"/>
                <a:gd name="connsiteX1" fmla="*/ 252892 w 1013468"/>
                <a:gd name="connsiteY1" fmla="*/ 42217 h 5263042"/>
                <a:gd name="connsiteX2" fmla="*/ 13610 w 1013468"/>
                <a:gd name="connsiteY2" fmla="*/ 418232 h 5263042"/>
                <a:gd name="connsiteX3" fmla="*/ 22155 w 1013468"/>
                <a:gd name="connsiteY3" fmla="*/ 4750950 h 5263042"/>
                <a:gd name="connsiteX4" fmla="*/ 329804 w 1013468"/>
                <a:gd name="connsiteY4" fmla="*/ 5144056 h 5263042"/>
                <a:gd name="connsiteX5" fmla="*/ 1013468 w 1013468"/>
                <a:gd name="connsiteY5" fmla="*/ 5238060 h 5263042"/>
                <a:gd name="connsiteX6" fmla="*/ 936555 w 1013468"/>
                <a:gd name="connsiteY6" fmla="*/ 16580 h 5263042"/>
                <a:gd name="connsiteX0" fmla="*/ 923092 w 1000005"/>
                <a:gd name="connsiteY0" fmla="*/ 16580 h 5263042"/>
                <a:gd name="connsiteX1" fmla="*/ 239429 w 1000005"/>
                <a:gd name="connsiteY1" fmla="*/ 42217 h 5263042"/>
                <a:gd name="connsiteX2" fmla="*/ 147 w 1000005"/>
                <a:gd name="connsiteY2" fmla="*/ 418232 h 5263042"/>
                <a:gd name="connsiteX3" fmla="*/ 8692 w 1000005"/>
                <a:gd name="connsiteY3" fmla="*/ 4750950 h 5263042"/>
                <a:gd name="connsiteX4" fmla="*/ 316341 w 1000005"/>
                <a:gd name="connsiteY4" fmla="*/ 5144056 h 5263042"/>
                <a:gd name="connsiteX5" fmla="*/ 1000005 w 1000005"/>
                <a:gd name="connsiteY5" fmla="*/ 5238060 h 5263042"/>
                <a:gd name="connsiteX6" fmla="*/ 923092 w 1000005"/>
                <a:gd name="connsiteY6" fmla="*/ 16580 h 5263042"/>
                <a:gd name="connsiteX0" fmla="*/ 923092 w 1000005"/>
                <a:gd name="connsiteY0" fmla="*/ 16580 h 5249369"/>
                <a:gd name="connsiteX1" fmla="*/ 239429 w 1000005"/>
                <a:gd name="connsiteY1" fmla="*/ 42217 h 5249369"/>
                <a:gd name="connsiteX2" fmla="*/ 147 w 1000005"/>
                <a:gd name="connsiteY2" fmla="*/ 418232 h 5249369"/>
                <a:gd name="connsiteX3" fmla="*/ 8692 w 1000005"/>
                <a:gd name="connsiteY3" fmla="*/ 4750950 h 5249369"/>
                <a:gd name="connsiteX4" fmla="*/ 316341 w 1000005"/>
                <a:gd name="connsiteY4" fmla="*/ 5144056 h 5249369"/>
                <a:gd name="connsiteX5" fmla="*/ 1000005 w 1000005"/>
                <a:gd name="connsiteY5" fmla="*/ 5238060 h 5249369"/>
                <a:gd name="connsiteX6" fmla="*/ 923092 w 1000005"/>
                <a:gd name="connsiteY6" fmla="*/ 16580 h 5249369"/>
                <a:gd name="connsiteX0" fmla="*/ 1005204 w 1012055"/>
                <a:gd name="connsiteY0" fmla="*/ 13084 h 5254140"/>
                <a:gd name="connsiteX1" fmla="*/ 239452 w 1012055"/>
                <a:gd name="connsiteY1" fmla="*/ 46988 h 5254140"/>
                <a:gd name="connsiteX2" fmla="*/ 170 w 1012055"/>
                <a:gd name="connsiteY2" fmla="*/ 423003 h 5254140"/>
                <a:gd name="connsiteX3" fmla="*/ 8715 w 1012055"/>
                <a:gd name="connsiteY3" fmla="*/ 4755721 h 5254140"/>
                <a:gd name="connsiteX4" fmla="*/ 316364 w 1012055"/>
                <a:gd name="connsiteY4" fmla="*/ 5148827 h 5254140"/>
                <a:gd name="connsiteX5" fmla="*/ 1000028 w 1012055"/>
                <a:gd name="connsiteY5" fmla="*/ 5242831 h 5254140"/>
                <a:gd name="connsiteX6" fmla="*/ 1005204 w 1012055"/>
                <a:gd name="connsiteY6" fmla="*/ 13084 h 5254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12055" h="5254140">
                  <a:moveTo>
                    <a:pt x="1005204" y="13084"/>
                  </a:moveTo>
                  <a:cubicBezTo>
                    <a:pt x="758800" y="1690"/>
                    <a:pt x="406958" y="-21332"/>
                    <a:pt x="239452" y="46988"/>
                  </a:cubicBezTo>
                  <a:cubicBezTo>
                    <a:pt x="71946" y="115308"/>
                    <a:pt x="-4103" y="210782"/>
                    <a:pt x="170" y="423003"/>
                  </a:cubicBezTo>
                  <a:cubicBezTo>
                    <a:pt x="15987" y="1208574"/>
                    <a:pt x="4045" y="3966337"/>
                    <a:pt x="8715" y="4755721"/>
                  </a:cubicBezTo>
                  <a:cubicBezTo>
                    <a:pt x="10139" y="4996427"/>
                    <a:pt x="102719" y="5043429"/>
                    <a:pt x="316364" y="5148827"/>
                  </a:cubicBezTo>
                  <a:cubicBezTo>
                    <a:pt x="481455" y="5230272"/>
                    <a:pt x="649650" y="5277014"/>
                    <a:pt x="1000028" y="5242831"/>
                  </a:cubicBezTo>
                  <a:cubicBezTo>
                    <a:pt x="974390" y="3502338"/>
                    <a:pt x="1030842" y="1753577"/>
                    <a:pt x="1005204" y="13084"/>
                  </a:cubicBezTo>
                  <a:close/>
                </a:path>
              </a:pathLst>
            </a:custGeom>
            <a:gradFill>
              <a:gsLst>
                <a:gs pos="0">
                  <a:schemeClr val="accent6">
                    <a:lumMod val="110000"/>
                    <a:satMod val="105000"/>
                    <a:tint val="67000"/>
                  </a:schemeClr>
                </a:gs>
                <a:gs pos="74000">
                  <a:schemeClr val="accent6">
                    <a:lumMod val="105000"/>
                    <a:satMod val="103000"/>
                    <a:tint val="73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TextBox 69"/>
            <p:cNvSpPr txBox="1"/>
            <p:nvPr/>
          </p:nvSpPr>
          <p:spPr>
            <a:xfrm rot="16200000">
              <a:off x="149755" y="3327135"/>
              <a:ext cx="16218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uk-UA" sz="2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пріоритети</a:t>
              </a:r>
              <a:endPara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1346647" y="6353295"/>
              <a:ext cx="571935" cy="276999"/>
            </a:xfrm>
            <a:custGeom>
              <a:avLst/>
              <a:gdLst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1935" h="276999">
                  <a:moveTo>
                    <a:pt x="0" y="0"/>
                  </a:moveTo>
                  <a:lnTo>
                    <a:pt x="390304" y="0"/>
                  </a:lnTo>
                  <a:cubicBezTo>
                    <a:pt x="511173" y="4892"/>
                    <a:pt x="444716" y="120908"/>
                    <a:pt x="571935" y="138500"/>
                  </a:cubicBezTo>
                  <a:cubicBezTo>
                    <a:pt x="447891" y="146566"/>
                    <a:pt x="504823" y="272108"/>
                    <a:pt x="390304" y="276999"/>
                  </a:cubicBezTo>
                  <a:lnTo>
                    <a:pt x="0" y="276999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lIns="0" tIns="0" bIns="0" rtlCol="0">
              <a:spAutoFit/>
            </a:bodyPr>
            <a:lstStyle>
              <a:defPPr>
                <a:defRPr lang="ru-RU"/>
              </a:defPPr>
              <a:lvl1pPr algn="ctr">
                <a:defRPr>
                  <a:solidFill>
                    <a:schemeClr val="tx1"/>
                  </a:solidFill>
                  <a:effectLst>
                    <a:glow rad="165100">
                      <a:schemeClr val="accent4">
                        <a:satMod val="175000"/>
                        <a:alpha val="50000"/>
                      </a:schemeClr>
                    </a:glow>
                  </a:effectLst>
                </a:defRPr>
              </a:lvl1pPr>
            </a:lstStyle>
            <a:p>
              <a:r>
                <a:rPr lang="uk-UA" dirty="0"/>
                <a:t>15</a:t>
              </a:r>
              <a:endParaRPr lang="ru-RU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1346647" y="6047401"/>
              <a:ext cx="571935" cy="276999"/>
            </a:xfrm>
            <a:custGeom>
              <a:avLst/>
              <a:gdLst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1935" h="276999">
                  <a:moveTo>
                    <a:pt x="0" y="0"/>
                  </a:moveTo>
                  <a:lnTo>
                    <a:pt x="390304" y="0"/>
                  </a:lnTo>
                  <a:cubicBezTo>
                    <a:pt x="511173" y="4892"/>
                    <a:pt x="444716" y="120908"/>
                    <a:pt x="571935" y="138500"/>
                  </a:cubicBezTo>
                  <a:cubicBezTo>
                    <a:pt x="447891" y="146566"/>
                    <a:pt x="504823" y="272108"/>
                    <a:pt x="390304" y="276999"/>
                  </a:cubicBezTo>
                  <a:lnTo>
                    <a:pt x="0" y="276999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lIns="0" tIns="0" bIns="0" rtlCol="0">
              <a:spAutoFit/>
            </a:bodyPr>
            <a:lstStyle>
              <a:defPPr>
                <a:defRPr lang="ru-RU"/>
              </a:defPPr>
              <a:lvl1pPr algn="ctr">
                <a:defRPr>
                  <a:solidFill>
                    <a:schemeClr val="tx1"/>
                  </a:solidFill>
                  <a:effectLst>
                    <a:glow rad="165100">
                      <a:schemeClr val="accent4">
                        <a:satMod val="175000"/>
                        <a:alpha val="50000"/>
                      </a:schemeClr>
                    </a:glow>
                  </a:effectLst>
                </a:defRPr>
              </a:lvl1pPr>
            </a:lstStyle>
            <a:p>
              <a:r>
                <a:rPr lang="uk-UA" dirty="0"/>
                <a:t>14</a:t>
              </a:r>
              <a:endParaRPr lang="ru-RU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1346647" y="5755954"/>
              <a:ext cx="571935" cy="276999"/>
            </a:xfrm>
            <a:custGeom>
              <a:avLst/>
              <a:gdLst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1935" h="276999">
                  <a:moveTo>
                    <a:pt x="0" y="0"/>
                  </a:moveTo>
                  <a:lnTo>
                    <a:pt x="390304" y="0"/>
                  </a:lnTo>
                  <a:cubicBezTo>
                    <a:pt x="511173" y="4892"/>
                    <a:pt x="444716" y="120908"/>
                    <a:pt x="571935" y="138500"/>
                  </a:cubicBezTo>
                  <a:cubicBezTo>
                    <a:pt x="447891" y="146566"/>
                    <a:pt x="504823" y="272108"/>
                    <a:pt x="390304" y="276999"/>
                  </a:cubicBezTo>
                  <a:lnTo>
                    <a:pt x="0" y="276999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lIns="0" tIns="0" bIns="0" rtlCol="0">
              <a:spAutoFit/>
            </a:bodyPr>
            <a:lstStyle>
              <a:defPPr>
                <a:defRPr lang="ru-RU"/>
              </a:defPPr>
              <a:lvl1pPr algn="ctr">
                <a:defRPr>
                  <a:solidFill>
                    <a:schemeClr val="tx1"/>
                  </a:solidFill>
                  <a:effectLst>
                    <a:glow rad="165100">
                      <a:schemeClr val="accent4">
                        <a:satMod val="175000"/>
                        <a:alpha val="50000"/>
                      </a:schemeClr>
                    </a:glow>
                  </a:effectLst>
                </a:defRPr>
              </a:lvl1pPr>
            </a:lstStyle>
            <a:p>
              <a:r>
                <a:rPr lang="uk-UA" dirty="0"/>
                <a:t>13</a:t>
              </a:r>
              <a:endParaRPr lang="ru-RU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1346647" y="5194294"/>
              <a:ext cx="571935" cy="276999"/>
            </a:xfrm>
            <a:custGeom>
              <a:avLst/>
              <a:gdLst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1935" h="276999">
                  <a:moveTo>
                    <a:pt x="0" y="0"/>
                  </a:moveTo>
                  <a:lnTo>
                    <a:pt x="390304" y="0"/>
                  </a:lnTo>
                  <a:cubicBezTo>
                    <a:pt x="511173" y="4892"/>
                    <a:pt x="444716" y="120908"/>
                    <a:pt x="571935" y="138500"/>
                  </a:cubicBezTo>
                  <a:cubicBezTo>
                    <a:pt x="447891" y="146566"/>
                    <a:pt x="504823" y="272108"/>
                    <a:pt x="390304" y="276999"/>
                  </a:cubicBezTo>
                  <a:lnTo>
                    <a:pt x="0" y="276999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lIns="0" tIns="0" bIns="0" rtlCol="0">
              <a:spAutoFit/>
            </a:bodyPr>
            <a:lstStyle>
              <a:defPPr>
                <a:defRPr lang="ru-RU"/>
              </a:defPPr>
              <a:lvl1pPr algn="ctr">
                <a:defRPr>
                  <a:solidFill>
                    <a:schemeClr val="tx1"/>
                  </a:solidFill>
                  <a:effectLst>
                    <a:glow rad="165100">
                      <a:schemeClr val="accent4">
                        <a:satMod val="175000"/>
                        <a:alpha val="50000"/>
                      </a:schemeClr>
                    </a:glow>
                  </a:effectLst>
                </a:defRPr>
              </a:lvl1pPr>
            </a:lstStyle>
            <a:p>
              <a:r>
                <a:rPr lang="uk-UA" dirty="0"/>
                <a:t>12</a:t>
              </a:r>
              <a:endParaRPr lang="ru-RU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1346647" y="4898166"/>
              <a:ext cx="571935" cy="276999"/>
            </a:xfrm>
            <a:custGeom>
              <a:avLst/>
              <a:gdLst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1935" h="276999">
                  <a:moveTo>
                    <a:pt x="0" y="0"/>
                  </a:moveTo>
                  <a:lnTo>
                    <a:pt x="390304" y="0"/>
                  </a:lnTo>
                  <a:cubicBezTo>
                    <a:pt x="511173" y="4892"/>
                    <a:pt x="444716" y="120908"/>
                    <a:pt x="571935" y="138500"/>
                  </a:cubicBezTo>
                  <a:cubicBezTo>
                    <a:pt x="447891" y="146566"/>
                    <a:pt x="504823" y="272108"/>
                    <a:pt x="390304" y="276999"/>
                  </a:cubicBezTo>
                  <a:lnTo>
                    <a:pt x="0" y="276999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lIns="0" tIns="0" bIns="0" rtlCol="0">
              <a:spAutoFit/>
            </a:bodyPr>
            <a:lstStyle>
              <a:defPPr>
                <a:defRPr lang="ru-RU"/>
              </a:defPPr>
              <a:lvl1pPr algn="ctr">
                <a:defRPr>
                  <a:solidFill>
                    <a:schemeClr val="tx1"/>
                  </a:solidFill>
                  <a:effectLst>
                    <a:glow rad="165100">
                      <a:schemeClr val="accent4">
                        <a:satMod val="175000"/>
                        <a:alpha val="50000"/>
                      </a:schemeClr>
                    </a:glow>
                  </a:effectLst>
                </a:defRPr>
              </a:lvl1pPr>
            </a:lstStyle>
            <a:p>
              <a:r>
                <a:rPr lang="uk-UA" dirty="0"/>
                <a:t>11</a:t>
              </a:r>
              <a:endParaRPr lang="ru-RU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1346647" y="4602038"/>
              <a:ext cx="571935" cy="276999"/>
            </a:xfrm>
            <a:custGeom>
              <a:avLst/>
              <a:gdLst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1935" h="276999">
                  <a:moveTo>
                    <a:pt x="0" y="0"/>
                  </a:moveTo>
                  <a:lnTo>
                    <a:pt x="390304" y="0"/>
                  </a:lnTo>
                  <a:cubicBezTo>
                    <a:pt x="511173" y="4892"/>
                    <a:pt x="444716" y="120908"/>
                    <a:pt x="571935" y="138500"/>
                  </a:cubicBezTo>
                  <a:cubicBezTo>
                    <a:pt x="447891" y="146566"/>
                    <a:pt x="504823" y="272108"/>
                    <a:pt x="390304" y="276999"/>
                  </a:cubicBezTo>
                  <a:lnTo>
                    <a:pt x="0" y="276999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lIns="0" tIns="0" bIns="0" rtlCol="0">
              <a:spAutoFit/>
            </a:bodyPr>
            <a:lstStyle>
              <a:defPPr>
                <a:defRPr lang="ru-RU"/>
              </a:defPPr>
              <a:lvl1pPr algn="ctr">
                <a:defRPr>
                  <a:solidFill>
                    <a:schemeClr val="tx1"/>
                  </a:solidFill>
                  <a:effectLst>
                    <a:glow rad="165100">
                      <a:schemeClr val="accent4">
                        <a:satMod val="175000"/>
                        <a:alpha val="50000"/>
                      </a:schemeClr>
                    </a:glow>
                  </a:effectLst>
                </a:defRPr>
              </a:lvl1pPr>
            </a:lstStyle>
            <a:p>
              <a:r>
                <a:rPr lang="uk-UA" dirty="0"/>
                <a:t>10</a:t>
              </a:r>
              <a:endParaRPr lang="ru-RU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1346647" y="3955833"/>
              <a:ext cx="571935" cy="276999"/>
            </a:xfrm>
            <a:custGeom>
              <a:avLst/>
              <a:gdLst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1935" h="276999">
                  <a:moveTo>
                    <a:pt x="0" y="0"/>
                  </a:moveTo>
                  <a:lnTo>
                    <a:pt x="390304" y="0"/>
                  </a:lnTo>
                  <a:cubicBezTo>
                    <a:pt x="511173" y="4892"/>
                    <a:pt x="444716" y="120908"/>
                    <a:pt x="571935" y="138500"/>
                  </a:cubicBezTo>
                  <a:cubicBezTo>
                    <a:pt x="447891" y="146566"/>
                    <a:pt x="504823" y="272108"/>
                    <a:pt x="390304" y="276999"/>
                  </a:cubicBezTo>
                  <a:lnTo>
                    <a:pt x="0" y="276999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lIns="0" tIns="0" bIns="0" rtlCol="0">
              <a:spAutoFit/>
            </a:bodyPr>
            <a:lstStyle>
              <a:defPPr>
                <a:defRPr lang="ru-RU"/>
              </a:defPPr>
              <a:lvl1pPr algn="ctr">
                <a:defRPr>
                  <a:solidFill>
                    <a:schemeClr val="tx1"/>
                  </a:solidFill>
                  <a:effectLst>
                    <a:glow rad="165100">
                      <a:schemeClr val="accent4">
                        <a:satMod val="175000"/>
                        <a:alpha val="50000"/>
                      </a:schemeClr>
                    </a:glow>
                  </a:effectLst>
                </a:defRPr>
              </a:lvl1pPr>
            </a:lstStyle>
            <a:p>
              <a:r>
                <a:rPr lang="uk-UA" dirty="0"/>
                <a:t>9</a:t>
              </a:r>
              <a:endParaRPr lang="ru-RU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346647" y="3659705"/>
              <a:ext cx="571935" cy="276999"/>
            </a:xfrm>
            <a:custGeom>
              <a:avLst/>
              <a:gdLst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1935" h="276999">
                  <a:moveTo>
                    <a:pt x="0" y="0"/>
                  </a:moveTo>
                  <a:lnTo>
                    <a:pt x="390304" y="0"/>
                  </a:lnTo>
                  <a:cubicBezTo>
                    <a:pt x="511173" y="4892"/>
                    <a:pt x="444716" y="120908"/>
                    <a:pt x="571935" y="138500"/>
                  </a:cubicBezTo>
                  <a:cubicBezTo>
                    <a:pt x="447891" y="146566"/>
                    <a:pt x="504823" y="272108"/>
                    <a:pt x="390304" y="276999"/>
                  </a:cubicBezTo>
                  <a:lnTo>
                    <a:pt x="0" y="276999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lIns="0" tIns="0" bIns="0" rtlCol="0">
              <a:spAutoFit/>
            </a:bodyPr>
            <a:lstStyle>
              <a:defPPr>
                <a:defRPr lang="ru-RU"/>
              </a:defPPr>
              <a:lvl1pPr algn="ctr">
                <a:defRPr>
                  <a:solidFill>
                    <a:schemeClr val="tx1"/>
                  </a:solidFill>
                  <a:effectLst>
                    <a:glow rad="165100">
                      <a:schemeClr val="accent4">
                        <a:satMod val="175000"/>
                        <a:alpha val="50000"/>
                      </a:schemeClr>
                    </a:glow>
                  </a:effectLst>
                </a:defRPr>
              </a:lvl1pPr>
            </a:lstStyle>
            <a:p>
              <a:r>
                <a:rPr lang="uk-UA" dirty="0"/>
                <a:t>8</a:t>
              </a:r>
              <a:endParaRPr lang="ru-RU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346647" y="3363577"/>
              <a:ext cx="571935" cy="276999"/>
            </a:xfrm>
            <a:custGeom>
              <a:avLst/>
              <a:gdLst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1935" h="276999">
                  <a:moveTo>
                    <a:pt x="0" y="0"/>
                  </a:moveTo>
                  <a:lnTo>
                    <a:pt x="390304" y="0"/>
                  </a:lnTo>
                  <a:cubicBezTo>
                    <a:pt x="511173" y="4892"/>
                    <a:pt x="444716" y="120908"/>
                    <a:pt x="571935" y="138500"/>
                  </a:cubicBezTo>
                  <a:cubicBezTo>
                    <a:pt x="447891" y="146566"/>
                    <a:pt x="504823" y="272108"/>
                    <a:pt x="390304" y="276999"/>
                  </a:cubicBezTo>
                  <a:lnTo>
                    <a:pt x="0" y="276999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lIns="0" tIns="0" bIns="0" rtlCol="0">
              <a:spAutoFit/>
            </a:bodyPr>
            <a:lstStyle>
              <a:defPPr>
                <a:defRPr lang="ru-RU"/>
              </a:defPPr>
              <a:lvl1pPr algn="ctr">
                <a:defRPr>
                  <a:solidFill>
                    <a:schemeClr val="tx1"/>
                  </a:solidFill>
                  <a:effectLst>
                    <a:glow rad="165100">
                      <a:schemeClr val="accent4">
                        <a:satMod val="175000"/>
                        <a:alpha val="50000"/>
                      </a:schemeClr>
                    </a:glow>
                  </a:effectLst>
                </a:defRPr>
              </a:lvl1pPr>
            </a:lstStyle>
            <a:p>
              <a:r>
                <a:rPr lang="uk-UA" dirty="0"/>
                <a:t>7</a:t>
              </a:r>
              <a:endParaRPr lang="ru-RU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1346647" y="2747040"/>
              <a:ext cx="571935" cy="276999"/>
            </a:xfrm>
            <a:custGeom>
              <a:avLst/>
              <a:gdLst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1935" h="276999">
                  <a:moveTo>
                    <a:pt x="0" y="0"/>
                  </a:moveTo>
                  <a:lnTo>
                    <a:pt x="390304" y="0"/>
                  </a:lnTo>
                  <a:cubicBezTo>
                    <a:pt x="511173" y="4892"/>
                    <a:pt x="444716" y="120908"/>
                    <a:pt x="571935" y="138500"/>
                  </a:cubicBezTo>
                  <a:cubicBezTo>
                    <a:pt x="447891" y="146566"/>
                    <a:pt x="504823" y="272108"/>
                    <a:pt x="390304" y="276999"/>
                  </a:cubicBezTo>
                  <a:lnTo>
                    <a:pt x="0" y="276999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lIns="0" tIns="0" bIns="0" rtlCol="0">
              <a:spAutoFit/>
            </a:bodyPr>
            <a:lstStyle>
              <a:defPPr>
                <a:defRPr lang="ru-RU"/>
              </a:defPPr>
              <a:lvl1pPr algn="ctr">
                <a:defRPr>
                  <a:solidFill>
                    <a:schemeClr val="tx1"/>
                  </a:solidFill>
                  <a:effectLst>
                    <a:glow rad="165100">
                      <a:schemeClr val="accent4">
                        <a:satMod val="175000"/>
                        <a:alpha val="50000"/>
                      </a:schemeClr>
                    </a:glow>
                  </a:effectLst>
                </a:defRPr>
              </a:lvl1pPr>
            </a:lstStyle>
            <a:p>
              <a:r>
                <a:rPr lang="uk-UA" dirty="0"/>
                <a:t>6</a:t>
              </a:r>
              <a:endParaRPr lang="ru-RU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346647" y="2450912"/>
              <a:ext cx="571935" cy="276999"/>
            </a:xfrm>
            <a:custGeom>
              <a:avLst/>
              <a:gdLst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1935" h="276999">
                  <a:moveTo>
                    <a:pt x="0" y="0"/>
                  </a:moveTo>
                  <a:lnTo>
                    <a:pt x="390304" y="0"/>
                  </a:lnTo>
                  <a:cubicBezTo>
                    <a:pt x="511173" y="4892"/>
                    <a:pt x="444716" y="120908"/>
                    <a:pt x="571935" y="138500"/>
                  </a:cubicBezTo>
                  <a:cubicBezTo>
                    <a:pt x="447891" y="146566"/>
                    <a:pt x="504823" y="272108"/>
                    <a:pt x="390304" y="276999"/>
                  </a:cubicBezTo>
                  <a:lnTo>
                    <a:pt x="0" y="276999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lIns="0" tIns="0" bIns="0" rtlCol="0">
              <a:spAutoFit/>
            </a:bodyPr>
            <a:lstStyle>
              <a:defPPr>
                <a:defRPr lang="ru-RU"/>
              </a:defPPr>
              <a:lvl1pPr algn="ctr">
                <a:defRPr>
                  <a:solidFill>
                    <a:schemeClr val="tx1"/>
                  </a:solidFill>
                  <a:effectLst>
                    <a:glow rad="165100">
                      <a:schemeClr val="accent4">
                        <a:satMod val="175000"/>
                        <a:alpha val="50000"/>
                      </a:schemeClr>
                    </a:glow>
                  </a:effectLst>
                </a:defRPr>
              </a:lvl1pPr>
            </a:lstStyle>
            <a:p>
              <a:r>
                <a:rPr lang="uk-UA" dirty="0"/>
                <a:t>5</a:t>
              </a:r>
              <a:endParaRPr lang="ru-RU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1346647" y="2154784"/>
              <a:ext cx="571935" cy="276999"/>
            </a:xfrm>
            <a:custGeom>
              <a:avLst/>
              <a:gdLst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1935" h="276999">
                  <a:moveTo>
                    <a:pt x="0" y="0"/>
                  </a:moveTo>
                  <a:lnTo>
                    <a:pt x="390304" y="0"/>
                  </a:lnTo>
                  <a:cubicBezTo>
                    <a:pt x="511173" y="4892"/>
                    <a:pt x="444716" y="120908"/>
                    <a:pt x="571935" y="138500"/>
                  </a:cubicBezTo>
                  <a:cubicBezTo>
                    <a:pt x="447891" y="146566"/>
                    <a:pt x="504823" y="272108"/>
                    <a:pt x="390304" y="276999"/>
                  </a:cubicBezTo>
                  <a:lnTo>
                    <a:pt x="0" y="276999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lIns="0" tIns="0" bIns="0" rtlCol="0">
              <a:spAutoFit/>
            </a:bodyPr>
            <a:lstStyle>
              <a:defPPr>
                <a:defRPr lang="ru-RU"/>
              </a:defPPr>
              <a:lvl1pPr algn="ctr">
                <a:defRPr>
                  <a:solidFill>
                    <a:schemeClr val="tx1"/>
                  </a:solidFill>
                  <a:effectLst>
                    <a:glow rad="165100">
                      <a:schemeClr val="accent4">
                        <a:satMod val="175000"/>
                        <a:alpha val="50000"/>
                      </a:schemeClr>
                    </a:glow>
                  </a:effectLst>
                </a:defRPr>
              </a:lvl1pPr>
            </a:lstStyle>
            <a:p>
              <a:r>
                <a:rPr lang="uk-UA" dirty="0"/>
                <a:t>4</a:t>
              </a:r>
              <a:endParaRPr lang="ru-RU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1346647" y="1540370"/>
              <a:ext cx="571935" cy="276999"/>
            </a:xfrm>
            <a:custGeom>
              <a:avLst/>
              <a:gdLst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1935" h="276999">
                  <a:moveTo>
                    <a:pt x="0" y="0"/>
                  </a:moveTo>
                  <a:lnTo>
                    <a:pt x="390304" y="0"/>
                  </a:lnTo>
                  <a:cubicBezTo>
                    <a:pt x="511173" y="4892"/>
                    <a:pt x="444716" y="120908"/>
                    <a:pt x="571935" y="138500"/>
                  </a:cubicBezTo>
                  <a:cubicBezTo>
                    <a:pt x="447891" y="146566"/>
                    <a:pt x="504823" y="272108"/>
                    <a:pt x="390304" y="276999"/>
                  </a:cubicBezTo>
                  <a:lnTo>
                    <a:pt x="0" y="276999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lIns="0" tIns="0" bIns="0" rtlCol="0">
              <a:spAutoFit/>
            </a:bodyPr>
            <a:lstStyle>
              <a:defPPr>
                <a:defRPr lang="ru-RU"/>
              </a:defPPr>
              <a:lvl1pPr algn="ctr">
                <a:defRPr>
                  <a:solidFill>
                    <a:schemeClr val="tx1"/>
                  </a:solidFill>
                  <a:effectLst>
                    <a:glow rad="165100">
                      <a:schemeClr val="accent4">
                        <a:satMod val="175000"/>
                        <a:alpha val="50000"/>
                      </a:schemeClr>
                    </a:glow>
                  </a:effectLst>
                </a:defRPr>
              </a:lvl1pPr>
            </a:lstStyle>
            <a:p>
              <a:r>
                <a:rPr lang="uk-UA" dirty="0"/>
                <a:t>3</a:t>
              </a:r>
              <a:endParaRPr lang="ru-RU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1346647" y="1244242"/>
              <a:ext cx="571935" cy="276999"/>
            </a:xfrm>
            <a:custGeom>
              <a:avLst/>
              <a:gdLst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1935" h="276999">
                  <a:moveTo>
                    <a:pt x="0" y="0"/>
                  </a:moveTo>
                  <a:lnTo>
                    <a:pt x="390304" y="0"/>
                  </a:lnTo>
                  <a:cubicBezTo>
                    <a:pt x="511173" y="4892"/>
                    <a:pt x="444716" y="120908"/>
                    <a:pt x="571935" y="138500"/>
                  </a:cubicBezTo>
                  <a:cubicBezTo>
                    <a:pt x="447891" y="146566"/>
                    <a:pt x="504823" y="272108"/>
                    <a:pt x="390304" y="276999"/>
                  </a:cubicBezTo>
                  <a:lnTo>
                    <a:pt x="0" y="276999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lIns="0" tIns="0" bIns="0" rtlCol="0">
              <a:spAutoFit/>
            </a:bodyPr>
            <a:lstStyle>
              <a:defPPr>
                <a:defRPr lang="ru-RU"/>
              </a:defPPr>
              <a:lvl1pPr algn="ctr">
                <a:defRPr>
                  <a:solidFill>
                    <a:schemeClr val="tx1"/>
                  </a:solidFill>
                  <a:effectLst>
                    <a:glow rad="165100">
                      <a:schemeClr val="accent4">
                        <a:satMod val="175000"/>
                        <a:alpha val="50000"/>
                      </a:schemeClr>
                    </a:glow>
                  </a:effectLst>
                </a:defRPr>
              </a:lvl1pPr>
            </a:lstStyle>
            <a:p>
              <a:r>
                <a:rPr lang="uk-UA" dirty="0"/>
                <a:t>2</a:t>
              </a:r>
              <a:endParaRPr lang="ru-RU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1346647" y="948114"/>
              <a:ext cx="571935" cy="276999"/>
            </a:xfrm>
            <a:custGeom>
              <a:avLst/>
              <a:gdLst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1935" h="276999">
                  <a:moveTo>
                    <a:pt x="0" y="0"/>
                  </a:moveTo>
                  <a:lnTo>
                    <a:pt x="390304" y="0"/>
                  </a:lnTo>
                  <a:cubicBezTo>
                    <a:pt x="511173" y="4892"/>
                    <a:pt x="444716" y="120908"/>
                    <a:pt x="571935" y="138500"/>
                  </a:cubicBezTo>
                  <a:cubicBezTo>
                    <a:pt x="447891" y="146566"/>
                    <a:pt x="504823" y="272108"/>
                    <a:pt x="390304" y="276999"/>
                  </a:cubicBezTo>
                  <a:lnTo>
                    <a:pt x="0" y="276999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lIns="0" tIns="0" bIns="0" rtlCol="0">
              <a:spAutoFit/>
            </a:bodyPr>
            <a:lstStyle/>
            <a:p>
              <a:pPr algn="ctr"/>
              <a:r>
                <a:rPr lang="uk-UA" dirty="0" smtClean="0">
                  <a:solidFill>
                    <a:schemeClr val="tx1"/>
                  </a:solidFill>
                  <a:effectLst>
                    <a:glow rad="165100">
                      <a:schemeClr val="accent4">
                        <a:satMod val="175000"/>
                        <a:alpha val="50000"/>
                      </a:schemeClr>
                    </a:glow>
                  </a:effectLst>
                </a:rPr>
                <a:t>1</a:t>
              </a:r>
              <a:endParaRPr lang="ru-RU" dirty="0">
                <a:solidFill>
                  <a:schemeClr val="tx1"/>
                </a:solidFill>
                <a:effectLst>
                  <a:glow rad="165100">
                    <a:schemeClr val="accent4">
                      <a:satMod val="175000"/>
                      <a:alpha val="50000"/>
                    </a:schemeClr>
                  </a:glow>
                </a:effectLst>
              </a:endParaRPr>
            </a:p>
          </p:txBody>
        </p:sp>
      </p:grpSp>
      <p:sp>
        <p:nvSpPr>
          <p:cNvPr id="4" name="Стрелка углом 3"/>
          <p:cNvSpPr/>
          <p:nvPr/>
        </p:nvSpPr>
        <p:spPr>
          <a:xfrm rot="5400000">
            <a:off x="654193" y="-222269"/>
            <a:ext cx="516210" cy="1833001"/>
          </a:xfrm>
          <a:prstGeom prst="bentArrow">
            <a:avLst>
              <a:gd name="adj1" fmla="val 74674"/>
              <a:gd name="adj2" fmla="val 50000"/>
              <a:gd name="adj3" fmla="val 8009"/>
              <a:gd name="adj4" fmla="val 325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270" rtlCol="0" anchor="t"/>
          <a:lstStyle/>
          <a:p>
            <a:r>
              <a:rPr lang="uk-UA" sz="1400" dirty="0" smtClean="0">
                <a:solidFill>
                  <a:schemeClr val="tx1"/>
                </a:solidFill>
              </a:rPr>
              <a:t>Найвищій</a:t>
            </a:r>
            <a:r>
              <a:rPr lang="uk-UA" sz="1600" dirty="0" smtClean="0">
                <a:solidFill>
                  <a:schemeClr val="tx1"/>
                </a:solidFill>
              </a:rPr>
              <a:t> </a:t>
            </a:r>
            <a:r>
              <a:rPr lang="uk-UA" sz="1400" dirty="0" smtClean="0">
                <a:solidFill>
                  <a:schemeClr val="tx1"/>
                </a:solidFill>
              </a:rPr>
              <a:t>пріоритет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63" name="Rectangle 2"/>
          <p:cNvSpPr txBox="1">
            <a:spLocks noChangeArrowheads="1"/>
          </p:cNvSpPr>
          <p:nvPr/>
        </p:nvSpPr>
        <p:spPr>
          <a:xfrm>
            <a:off x="0" y="-12007"/>
            <a:ext cx="9144000" cy="5375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000" b="1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+mj-cs"/>
              </a:defRPr>
            </a:lvl1pPr>
          </a:lstStyle>
          <a:p>
            <a:r>
              <a:rPr lang="uk-UA" altLang="ru-RU" sz="2400" dirty="0"/>
              <a:t>Варіанти розстановки пріоритетів з орієнтацією на </a:t>
            </a:r>
            <a:r>
              <a:rPr lang="uk-UA" altLang="ru-RU" sz="2800" u="sng" dirty="0" err="1">
                <a:solidFill>
                  <a:schemeClr val="tx1"/>
                </a:solidFill>
              </a:rPr>
              <a:t>ВНЗ</a:t>
            </a:r>
            <a:endParaRPr lang="ru-RU" altLang="ru-RU" sz="2800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63591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85185E-6 L 0.05937 -0.00046 " pathEditMode="relative" rAng="0" ptsTypes="AA">
                                      <p:cBhvr>
                                        <p:cTn id="6" dur="12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3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250"/>
                            </p:stCondLst>
                            <p:childTnLst>
                              <p:par>
                                <p:cTn id="8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2" presetClass="path" presetSubtype="0" repeatCount="indefinite" accel="50000" decel="50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0.0007 0.01342 " pathEditMode="relative" rAng="0" ptsTypes="AA">
                                      <p:cBhvr>
                                        <p:cTn id="1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00" y="6710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7" grpId="0" animBg="1"/>
      <p:bldP spid="67" grpId="1" animBg="1"/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209704"/>
            <a:ext cx="8229600" cy="649287"/>
          </a:xfrm>
        </p:spPr>
        <p:txBody>
          <a:bodyPr>
            <a:normAutofit/>
          </a:bodyPr>
          <a:lstStyle/>
          <a:p>
            <a:pPr algn="r"/>
            <a:r>
              <a:rPr lang="uk-UA" altLang="ru-RU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Умови прийому до </a:t>
            </a:r>
            <a:r>
              <a:rPr lang="uk-UA" altLang="ru-RU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ВНЗ</a:t>
            </a:r>
            <a:r>
              <a:rPr lang="en-US" altLang="ru-RU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uk-UA" altLang="ru-RU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у 2015 р.</a:t>
            </a:r>
            <a:endParaRPr lang="ru-RU" altLang="ru-RU" sz="2800" b="1" dirty="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" name="Rectangle 2"/>
          <p:cNvSpPr txBox="1">
            <a:spLocks noChangeArrowheads="1"/>
          </p:cNvSpPr>
          <p:nvPr/>
        </p:nvSpPr>
        <p:spPr>
          <a:xfrm>
            <a:off x="0" y="-12007"/>
            <a:ext cx="9144000" cy="649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000" b="1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+mj-cs"/>
              </a:defRPr>
            </a:lvl1pPr>
          </a:lstStyle>
          <a:p>
            <a:r>
              <a:rPr lang="uk-UA" altLang="ru-RU" dirty="0"/>
              <a:t>Варіанти розстановки пріоритетів</a:t>
            </a:r>
            <a:endParaRPr lang="ru-RU" altLang="ru-RU" dirty="0"/>
          </a:p>
        </p:txBody>
      </p:sp>
      <p:sp>
        <p:nvSpPr>
          <p:cNvPr id="62" name="TextBox 61"/>
          <p:cNvSpPr txBox="1"/>
          <p:nvPr/>
        </p:nvSpPr>
        <p:spPr>
          <a:xfrm>
            <a:off x="4400550" y="5100165"/>
            <a:ext cx="4648200" cy="1225868"/>
          </a:xfrm>
          <a:prstGeom prst="round2DiagRect">
            <a:avLst/>
          </a:prstGeom>
          <a:solidFill>
            <a:srgbClr val="FFC000"/>
          </a:solidFill>
        </p:spPr>
        <p:txBody>
          <a:bodyPr wrap="square" tIns="0" bIns="0" rtlCol="0">
            <a:spAutoFit/>
          </a:bodyPr>
          <a:lstStyle/>
          <a:p>
            <a:pPr algn="ctr"/>
            <a:r>
              <a:rPr lang="uk-UA" sz="2400" dirty="0" smtClean="0">
                <a:solidFill>
                  <a:srgbClr val="7030A0"/>
                </a:solidFill>
              </a:rPr>
              <a:t>Можна подати лише до 5 </a:t>
            </a:r>
            <a:r>
              <a:rPr lang="uk-UA" sz="2400" dirty="0" err="1" smtClean="0">
                <a:solidFill>
                  <a:srgbClr val="7030A0"/>
                </a:solidFill>
              </a:rPr>
              <a:t>ВНЗ</a:t>
            </a:r>
            <a:endParaRPr lang="uk-UA" sz="2400" dirty="0" smtClean="0">
              <a:solidFill>
                <a:srgbClr val="7030A0"/>
              </a:solidFill>
            </a:endParaRPr>
          </a:p>
          <a:p>
            <a:pPr algn="ctr"/>
            <a:r>
              <a:rPr lang="uk-UA" sz="2400" b="1" dirty="0" smtClean="0"/>
              <a:t>Правильно </a:t>
            </a:r>
            <a:r>
              <a:rPr lang="uk-UA" sz="2400" b="1" dirty="0" err="1" smtClean="0"/>
              <a:t>розставте</a:t>
            </a:r>
            <a:r>
              <a:rPr lang="uk-UA" sz="2400" b="1" dirty="0" smtClean="0"/>
              <a:t> пріоритети</a:t>
            </a:r>
          </a:p>
          <a:p>
            <a:pPr algn="ctr"/>
            <a:r>
              <a:rPr lang="uk-UA" sz="2400" dirty="0" smtClean="0">
                <a:solidFill>
                  <a:srgbClr val="0070C0"/>
                </a:solidFill>
              </a:rPr>
              <a:t>Від 1 до 15, </a:t>
            </a:r>
            <a:r>
              <a:rPr lang="uk-UA" sz="2400" i="1" dirty="0" smtClean="0">
                <a:solidFill>
                  <a:srgbClr val="0070C0"/>
                </a:solidFill>
              </a:rPr>
              <a:t>де 1 найвищій</a:t>
            </a:r>
            <a:endParaRPr lang="ru-RU" sz="2400" i="1" dirty="0">
              <a:solidFill>
                <a:srgbClr val="0070C0"/>
              </a:solidFill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793544" y="2150795"/>
            <a:ext cx="7214012" cy="857683"/>
          </a:xfrm>
          <a:prstGeom prst="roundRec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dirty="0" smtClean="0"/>
              <a:t>2 Варіант розстановки пріоритетів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275943606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209704"/>
            <a:ext cx="8229600" cy="649287"/>
          </a:xfrm>
        </p:spPr>
        <p:txBody>
          <a:bodyPr>
            <a:normAutofit/>
          </a:bodyPr>
          <a:lstStyle/>
          <a:p>
            <a:pPr algn="r"/>
            <a:r>
              <a:rPr lang="uk-UA" altLang="ru-RU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Умови прийому до </a:t>
            </a:r>
            <a:r>
              <a:rPr lang="uk-UA" altLang="ru-RU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ВНЗ</a:t>
            </a:r>
            <a:r>
              <a:rPr lang="en-US" altLang="ru-RU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uk-UA" altLang="ru-RU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у 2015 р.</a:t>
            </a:r>
            <a:endParaRPr lang="ru-RU" altLang="ru-RU" sz="2800" b="1" dirty="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" name="Rectangle 2"/>
          <p:cNvSpPr txBox="1">
            <a:spLocks noChangeArrowheads="1"/>
          </p:cNvSpPr>
          <p:nvPr/>
        </p:nvSpPr>
        <p:spPr>
          <a:xfrm>
            <a:off x="0" y="-12007"/>
            <a:ext cx="9144000" cy="649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000" b="1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+mj-cs"/>
              </a:defRPr>
            </a:lvl1pPr>
          </a:lstStyle>
          <a:p>
            <a:r>
              <a:rPr lang="uk-UA" altLang="ru-RU" dirty="0"/>
              <a:t>Варіанти розстановки пріоритетів</a:t>
            </a:r>
            <a:endParaRPr lang="ru-RU" altLang="ru-RU" dirty="0"/>
          </a:p>
        </p:txBody>
      </p:sp>
      <p:sp>
        <p:nvSpPr>
          <p:cNvPr id="62" name="TextBox 61"/>
          <p:cNvSpPr txBox="1"/>
          <p:nvPr/>
        </p:nvSpPr>
        <p:spPr>
          <a:xfrm>
            <a:off x="4400550" y="5100165"/>
            <a:ext cx="4648200" cy="1225868"/>
          </a:xfrm>
          <a:prstGeom prst="round2DiagRect">
            <a:avLst/>
          </a:prstGeom>
          <a:solidFill>
            <a:srgbClr val="FFC000"/>
          </a:solidFill>
        </p:spPr>
        <p:txBody>
          <a:bodyPr wrap="square" tIns="0" bIns="0" rtlCol="0">
            <a:spAutoFit/>
          </a:bodyPr>
          <a:lstStyle/>
          <a:p>
            <a:pPr algn="ctr"/>
            <a:r>
              <a:rPr lang="uk-UA" sz="2400" dirty="0" smtClean="0">
                <a:solidFill>
                  <a:srgbClr val="7030A0"/>
                </a:solidFill>
              </a:rPr>
              <a:t>Можна подати лише до 5 </a:t>
            </a:r>
            <a:r>
              <a:rPr lang="uk-UA" sz="2400" dirty="0" err="1" smtClean="0">
                <a:solidFill>
                  <a:srgbClr val="7030A0"/>
                </a:solidFill>
              </a:rPr>
              <a:t>ВНЗ</a:t>
            </a:r>
            <a:endParaRPr lang="uk-UA" sz="2400" dirty="0" smtClean="0">
              <a:solidFill>
                <a:srgbClr val="7030A0"/>
              </a:solidFill>
            </a:endParaRPr>
          </a:p>
          <a:p>
            <a:pPr algn="ctr"/>
            <a:r>
              <a:rPr lang="uk-UA" sz="2400" b="1" dirty="0" smtClean="0"/>
              <a:t>Правильно </a:t>
            </a:r>
            <a:r>
              <a:rPr lang="uk-UA" sz="2400" b="1" dirty="0" err="1" smtClean="0"/>
              <a:t>розставте</a:t>
            </a:r>
            <a:r>
              <a:rPr lang="uk-UA" sz="2400" b="1" dirty="0" smtClean="0"/>
              <a:t> пріоритети</a:t>
            </a:r>
          </a:p>
          <a:p>
            <a:pPr algn="ctr"/>
            <a:r>
              <a:rPr lang="uk-UA" sz="2400" dirty="0" smtClean="0">
                <a:solidFill>
                  <a:srgbClr val="0070C0"/>
                </a:solidFill>
              </a:rPr>
              <a:t>Від 1 до 15, </a:t>
            </a:r>
            <a:r>
              <a:rPr lang="uk-UA" sz="2400" i="1" dirty="0" smtClean="0">
                <a:solidFill>
                  <a:srgbClr val="0070C0"/>
                </a:solidFill>
              </a:rPr>
              <a:t>де 1 найвищій</a:t>
            </a:r>
            <a:endParaRPr lang="ru-RU" sz="2400" i="1" dirty="0">
              <a:solidFill>
                <a:srgbClr val="0070C0"/>
              </a:solidFill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552450" y="1412235"/>
            <a:ext cx="7214012" cy="8576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dirty="0" smtClean="0"/>
              <a:t>2 Варіант розстановки пріоритетів</a:t>
            </a:r>
            <a:endParaRPr lang="ru-RU" sz="3600" dirty="0"/>
          </a:p>
        </p:txBody>
      </p:sp>
      <p:sp>
        <p:nvSpPr>
          <p:cNvPr id="44" name="TextBox 43"/>
          <p:cNvSpPr txBox="1"/>
          <p:nvPr/>
        </p:nvSpPr>
        <p:spPr>
          <a:xfrm>
            <a:off x="1706748" y="2520461"/>
            <a:ext cx="4905415" cy="1804749"/>
          </a:xfrm>
          <a:prstGeom prst="roundRect">
            <a:avLst/>
          </a:prstGeom>
          <a:ln w="76200"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3200" dirty="0" smtClean="0"/>
              <a:t>Варіант розстановки пріоритетів з орієнтацією на </a:t>
            </a:r>
            <a:r>
              <a:rPr lang="uk-UA" sz="3600" b="1" u="sng" dirty="0" smtClean="0">
                <a:solidFill>
                  <a:schemeClr val="tx1"/>
                </a:solidFill>
              </a:rPr>
              <a:t>спеціальність</a:t>
            </a:r>
            <a:endParaRPr lang="ru-RU" sz="32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197997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0"/>
            <a:ext cx="9144000" cy="7191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000" b="1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+mj-cs"/>
              </a:defRPr>
            </a:lvl1pPr>
          </a:lstStyle>
          <a:p>
            <a:r>
              <a:rPr lang="uk-UA" altLang="ru-RU" dirty="0"/>
              <a:t>Особливості прийому до </a:t>
            </a:r>
            <a:r>
              <a:rPr lang="uk-UA" altLang="ru-RU" dirty="0" err="1"/>
              <a:t>ВНЗ</a:t>
            </a:r>
            <a:r>
              <a:rPr lang="en-US" altLang="ru-RU" dirty="0"/>
              <a:t> </a:t>
            </a:r>
            <a:r>
              <a:rPr lang="uk-UA" altLang="ru-RU" dirty="0"/>
              <a:t>у 2015 р.</a:t>
            </a:r>
            <a:endParaRPr lang="ru-RU" altLang="ru-RU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50825" y="908050"/>
            <a:ext cx="8642350" cy="568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endParaRPr lang="uk-UA" altLang="uk-UA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80000"/>
              </a:lnSpc>
            </a:pPr>
            <a:r>
              <a:rPr lang="uk-UA" alt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4. Сертифікати </a:t>
            </a:r>
            <a:r>
              <a:rPr lang="uk-UA" altLang="uk-UA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ЗНО</a:t>
            </a:r>
            <a:r>
              <a:rPr lang="uk-UA" alt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 з української мови та літератури і математики будуть двох рівнів: </a:t>
            </a:r>
            <a:r>
              <a:rPr lang="uk-UA" altLang="uk-UA" b="1" dirty="0" smtClean="0">
                <a:latin typeface="Arial" panose="020B0604020202020204" pitchFamily="34" charset="0"/>
                <a:cs typeface="Arial" panose="020B0604020202020204" pitchFamily="34" charset="0"/>
              </a:rPr>
              <a:t>базовим або поглибленим.</a:t>
            </a:r>
            <a:endParaRPr lang="uk-UA" altLang="uk-UA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80000"/>
              </a:lnSpc>
            </a:pPr>
            <a:endParaRPr lang="uk-UA" altLang="uk-U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80000"/>
              </a:lnSpc>
            </a:pPr>
            <a:r>
              <a:rPr lang="uk-UA" alt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Кожен </a:t>
            </a:r>
            <a:r>
              <a:rPr lang="uk-UA" altLang="uk-UA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ВНЗ</a:t>
            </a:r>
            <a:r>
              <a:rPr lang="uk-UA" alt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 самостійно встановлює, за яким рівнем складності він приймає сертифікат з цих дисциплін. </a:t>
            </a:r>
          </a:p>
          <a:p>
            <a:pPr algn="l">
              <a:lnSpc>
                <a:spcPct val="80000"/>
              </a:lnSpc>
            </a:pPr>
            <a:endParaRPr lang="uk-UA" altLang="uk-UA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80000"/>
              </a:lnSpc>
            </a:pPr>
            <a:r>
              <a:rPr lang="uk-UA" altLang="uk-UA" i="1" dirty="0" smtClean="0">
                <a:effectLst>
                  <a:glow rad="1270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Так, наприклад, правилами прийому </a:t>
            </a:r>
            <a:r>
              <a:rPr lang="uk-UA" altLang="uk-UA" i="1" dirty="0">
                <a:effectLst>
                  <a:glow rad="1270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Української інженерно-педагогічної академії </a:t>
            </a:r>
            <a:r>
              <a:rPr lang="uk-UA" altLang="uk-UA" i="1" dirty="0" smtClean="0">
                <a:effectLst>
                  <a:glow rad="1270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встановлено базовий рівень,</a:t>
            </a:r>
          </a:p>
          <a:p>
            <a:pPr algn="l">
              <a:lnSpc>
                <a:spcPct val="80000"/>
              </a:lnSpc>
            </a:pPr>
            <a:endParaRPr lang="uk-UA" altLang="uk-UA" i="1" dirty="0">
              <a:effectLst>
                <a:glow rad="127000">
                  <a:schemeClr val="bg1"/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80000"/>
              </a:lnSpc>
            </a:pPr>
            <a:r>
              <a:rPr lang="uk-UA" altLang="uk-UA" i="1" dirty="0" smtClean="0">
                <a:effectLst>
                  <a:glow rad="1270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інші </a:t>
            </a:r>
            <a:r>
              <a:rPr lang="uk-UA" altLang="uk-UA" i="1" dirty="0" err="1" smtClean="0">
                <a:effectLst>
                  <a:glow rad="1270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ВНЗ</a:t>
            </a:r>
            <a:r>
              <a:rPr lang="uk-UA" altLang="uk-UA" i="1" dirty="0" smtClean="0">
                <a:effectLst>
                  <a:glow rad="1270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мають право встановлювати або базовий або поглиблений рівні для кожної спеціальності окремо.</a:t>
            </a:r>
            <a:endParaRPr lang="uk-UA" altLang="uk-UA" b="1" i="1" u="sng" dirty="0">
              <a:effectLst>
                <a:glow rad="127000">
                  <a:schemeClr val="bg1"/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80000"/>
              </a:lnSpc>
            </a:pPr>
            <a:endParaRPr lang="ru-RU" alt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2363" y="6568548"/>
            <a:ext cx="738188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6291544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209704"/>
            <a:ext cx="8229600" cy="649287"/>
          </a:xfrm>
        </p:spPr>
        <p:txBody>
          <a:bodyPr>
            <a:normAutofit/>
          </a:bodyPr>
          <a:lstStyle/>
          <a:p>
            <a:pPr algn="r"/>
            <a:r>
              <a:rPr lang="uk-UA" altLang="ru-RU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Умови прийому до </a:t>
            </a:r>
            <a:r>
              <a:rPr lang="uk-UA" altLang="ru-RU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ВНЗ</a:t>
            </a:r>
            <a:r>
              <a:rPr lang="en-US" altLang="ru-RU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uk-UA" altLang="ru-RU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у 2015 р.</a:t>
            </a:r>
            <a:endParaRPr lang="ru-RU" altLang="ru-RU" sz="2800" b="1" dirty="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419600" y="5111107"/>
            <a:ext cx="4648200" cy="1225868"/>
          </a:xfrm>
          <a:prstGeom prst="round2DiagRect">
            <a:avLst/>
          </a:prstGeom>
          <a:solidFill>
            <a:srgbClr val="FFC000"/>
          </a:solidFill>
        </p:spPr>
        <p:txBody>
          <a:bodyPr wrap="square" tIns="0" bIns="0" rtlCol="0">
            <a:spAutoFit/>
          </a:bodyPr>
          <a:lstStyle/>
          <a:p>
            <a:pPr algn="ctr"/>
            <a:r>
              <a:rPr lang="uk-UA" sz="2400" dirty="0" smtClean="0">
                <a:solidFill>
                  <a:srgbClr val="7030A0"/>
                </a:solidFill>
              </a:rPr>
              <a:t>Можна подати лише до 5 </a:t>
            </a:r>
            <a:r>
              <a:rPr lang="uk-UA" sz="2400" dirty="0" err="1" smtClean="0">
                <a:solidFill>
                  <a:srgbClr val="7030A0"/>
                </a:solidFill>
              </a:rPr>
              <a:t>ВНЗ</a:t>
            </a:r>
            <a:endParaRPr lang="uk-UA" sz="2400" dirty="0" smtClean="0">
              <a:solidFill>
                <a:srgbClr val="7030A0"/>
              </a:solidFill>
            </a:endParaRPr>
          </a:p>
          <a:p>
            <a:pPr algn="ctr"/>
            <a:r>
              <a:rPr lang="uk-UA" sz="2400" b="1" dirty="0" smtClean="0"/>
              <a:t>Правильно </a:t>
            </a:r>
            <a:r>
              <a:rPr lang="uk-UA" sz="2400" b="1" dirty="0" err="1" smtClean="0"/>
              <a:t>розставте</a:t>
            </a:r>
            <a:r>
              <a:rPr lang="uk-UA" sz="2400" b="1" dirty="0" smtClean="0"/>
              <a:t> пріоритети</a:t>
            </a:r>
          </a:p>
          <a:p>
            <a:pPr algn="ctr"/>
            <a:r>
              <a:rPr lang="uk-UA" sz="2400" dirty="0" smtClean="0">
                <a:solidFill>
                  <a:srgbClr val="0070C0"/>
                </a:solidFill>
              </a:rPr>
              <a:t>Від 1 до 15, </a:t>
            </a:r>
            <a:r>
              <a:rPr lang="uk-UA" sz="2400" i="1" dirty="0" smtClean="0">
                <a:solidFill>
                  <a:srgbClr val="0070C0"/>
                </a:solidFill>
              </a:rPr>
              <a:t>де 1 найвищій</a:t>
            </a:r>
            <a:endParaRPr lang="ru-RU" sz="2400" i="1" dirty="0">
              <a:solidFill>
                <a:srgbClr val="0070C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835454" y="3397669"/>
            <a:ext cx="4667052" cy="1191816"/>
          </a:xfrm>
          <a:prstGeom prst="roundRect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Якщо важливо на яку  </a:t>
            </a:r>
            <a:r>
              <a:rPr lang="uk-UA" sz="32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спеціальність</a:t>
            </a:r>
            <a:r>
              <a:rPr lang="uk-UA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3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uk-UA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оступити</a:t>
            </a:r>
            <a:endParaRPr lang="ru-RU" sz="32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2" name="Стрелка вниз 81"/>
          <p:cNvSpPr/>
          <p:nvPr/>
        </p:nvSpPr>
        <p:spPr>
          <a:xfrm>
            <a:off x="3397455" y="2858496"/>
            <a:ext cx="1543050" cy="503280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Rectangle 2"/>
          <p:cNvSpPr txBox="1">
            <a:spLocks noChangeArrowheads="1"/>
          </p:cNvSpPr>
          <p:nvPr/>
        </p:nvSpPr>
        <p:spPr>
          <a:xfrm>
            <a:off x="0" y="0"/>
            <a:ext cx="9144000" cy="8216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000" b="1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+mj-cs"/>
              </a:defRPr>
            </a:lvl1pPr>
          </a:lstStyle>
          <a:p>
            <a:r>
              <a:rPr lang="uk-UA" altLang="ru-RU" sz="3200" dirty="0"/>
              <a:t>Варіанти розстановки пріоритетів з орієнтацією на </a:t>
            </a:r>
            <a:r>
              <a:rPr lang="uk-UA" altLang="ru-RU" sz="3200" u="sng" dirty="0">
                <a:solidFill>
                  <a:schemeClr val="tx1"/>
                </a:solidFill>
              </a:rPr>
              <a:t>спеціальність</a:t>
            </a:r>
            <a:endParaRPr lang="ru-RU" altLang="ru-RU" sz="3200" u="sng" dirty="0">
              <a:solidFill>
                <a:schemeClr val="tx1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716273" y="1017854"/>
            <a:ext cx="4905415" cy="1804749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3200" dirty="0" smtClean="0"/>
              <a:t>Варіант розстановки пріоритетів з орієнтацією на </a:t>
            </a:r>
            <a:r>
              <a:rPr lang="uk-UA" sz="3600" b="1" u="sng" dirty="0" smtClean="0">
                <a:solidFill>
                  <a:schemeClr val="tx1"/>
                </a:solidFill>
              </a:rPr>
              <a:t>спеціальність</a:t>
            </a:r>
            <a:endParaRPr lang="ru-RU" sz="32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356007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path" presetSubtype="0" repeatCount="indefinite" accel="50000" decel="50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0.0007 0.01342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00" y="6710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  <p:bldP spid="82" grpId="0" animBg="1"/>
      <p:bldP spid="82" grpId="1" animBg="1"/>
      <p:bldP spid="8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209704"/>
            <a:ext cx="8229600" cy="649287"/>
          </a:xfrm>
        </p:spPr>
        <p:txBody>
          <a:bodyPr>
            <a:normAutofit/>
          </a:bodyPr>
          <a:lstStyle/>
          <a:p>
            <a:pPr algn="r"/>
            <a:r>
              <a:rPr lang="uk-UA" altLang="ru-RU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Умови прийому до </a:t>
            </a:r>
            <a:r>
              <a:rPr lang="uk-UA" altLang="ru-RU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ВНЗ</a:t>
            </a:r>
            <a:r>
              <a:rPr lang="en-US" altLang="ru-RU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uk-UA" altLang="ru-RU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у 2015 р.</a:t>
            </a:r>
            <a:endParaRPr lang="ru-RU" altLang="ru-RU" sz="2800" b="1" dirty="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381500" y="5000530"/>
            <a:ext cx="4648200" cy="1225868"/>
          </a:xfrm>
          <a:prstGeom prst="round2DiagRect">
            <a:avLst/>
          </a:prstGeom>
          <a:solidFill>
            <a:srgbClr val="FFC000"/>
          </a:solidFill>
        </p:spPr>
        <p:txBody>
          <a:bodyPr wrap="square" tIns="0" bIns="0" rtlCol="0">
            <a:spAutoFit/>
          </a:bodyPr>
          <a:lstStyle/>
          <a:p>
            <a:pPr algn="ctr"/>
            <a:r>
              <a:rPr lang="uk-UA" sz="2400" dirty="0" smtClean="0">
                <a:solidFill>
                  <a:srgbClr val="7030A0"/>
                </a:solidFill>
              </a:rPr>
              <a:t>Можна подати лише до 5 </a:t>
            </a:r>
            <a:r>
              <a:rPr lang="uk-UA" sz="2400" dirty="0" err="1" smtClean="0">
                <a:solidFill>
                  <a:srgbClr val="7030A0"/>
                </a:solidFill>
              </a:rPr>
              <a:t>ВНЗ</a:t>
            </a:r>
            <a:endParaRPr lang="uk-UA" sz="2400" dirty="0" smtClean="0">
              <a:solidFill>
                <a:srgbClr val="7030A0"/>
              </a:solidFill>
            </a:endParaRPr>
          </a:p>
          <a:p>
            <a:pPr algn="ctr"/>
            <a:r>
              <a:rPr lang="uk-UA" sz="2400" b="1" dirty="0" smtClean="0"/>
              <a:t>Правильно </a:t>
            </a:r>
            <a:r>
              <a:rPr lang="uk-UA" sz="2400" b="1" dirty="0" err="1" smtClean="0"/>
              <a:t>розставте</a:t>
            </a:r>
            <a:r>
              <a:rPr lang="uk-UA" sz="2400" b="1" dirty="0" smtClean="0"/>
              <a:t> пріоритети</a:t>
            </a:r>
          </a:p>
          <a:p>
            <a:pPr algn="ctr"/>
            <a:r>
              <a:rPr lang="uk-UA" sz="2400" dirty="0" smtClean="0">
                <a:solidFill>
                  <a:srgbClr val="0070C0"/>
                </a:solidFill>
              </a:rPr>
              <a:t>Від 1 до 15, </a:t>
            </a:r>
            <a:r>
              <a:rPr lang="uk-UA" sz="2400" i="1" dirty="0" smtClean="0">
                <a:solidFill>
                  <a:srgbClr val="0070C0"/>
                </a:solidFill>
              </a:rPr>
              <a:t>де 1 найвищій</a:t>
            </a:r>
            <a:endParaRPr lang="ru-RU" sz="2400" i="1" dirty="0">
              <a:solidFill>
                <a:srgbClr val="0070C0"/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3057525" y="3192045"/>
            <a:ext cx="2895600" cy="3256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000" dirty="0" smtClean="0">
                <a:solidFill>
                  <a:schemeClr val="tx1"/>
                </a:solidFill>
              </a:rPr>
              <a:t>Комп’ютерні технології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3057525" y="3617190"/>
            <a:ext cx="2895600" cy="32560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000" dirty="0" smtClean="0">
                <a:solidFill>
                  <a:schemeClr val="tx1"/>
                </a:solidFill>
              </a:rPr>
              <a:t>Комп’ютерний дизайн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3057525" y="4042335"/>
            <a:ext cx="2895600" cy="32560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000" dirty="0" smtClean="0">
                <a:solidFill>
                  <a:schemeClr val="tx1"/>
                </a:solidFill>
              </a:rPr>
              <a:t>Програмування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14400" y="1240933"/>
            <a:ext cx="7303094" cy="1792490"/>
          </a:xfrm>
          <a:prstGeom prst="roundRec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Наприклад, обираємо 3 спеціальності, на яких хотілось би навчатися та розставляємо їх за уподобаннями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577415" y="3180384"/>
            <a:ext cx="480110" cy="369332"/>
          </a:xfrm>
          <a:prstGeom prst="homePlate">
            <a:avLst>
              <a:gd name="adj" fmla="val 50229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lIns="0" rtlCol="0">
            <a:spAutoFit/>
          </a:bodyPr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577415" y="3600817"/>
            <a:ext cx="480110" cy="369332"/>
          </a:xfrm>
          <a:prstGeom prst="homePlate">
            <a:avLst>
              <a:gd name="adj" fmla="val 50229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lIns="0" rtlCol="0">
            <a:spAutoFit/>
          </a:bodyPr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2577415" y="4021249"/>
            <a:ext cx="480110" cy="369332"/>
          </a:xfrm>
          <a:prstGeom prst="homePlate">
            <a:avLst>
              <a:gd name="adj" fmla="val 50229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lIns="0" rtlCol="0">
            <a:spAutoFit/>
          </a:bodyPr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0" y="0"/>
            <a:ext cx="9144000" cy="8216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000" b="1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+mj-cs"/>
              </a:defRPr>
            </a:lvl1pPr>
          </a:lstStyle>
          <a:p>
            <a:r>
              <a:rPr lang="uk-UA" altLang="ru-RU" sz="3200" dirty="0"/>
              <a:t>Варіанти розстановки пріоритетів з орієнтацією на </a:t>
            </a:r>
            <a:r>
              <a:rPr lang="uk-UA" altLang="ru-RU" sz="3200" u="sng" dirty="0">
                <a:solidFill>
                  <a:schemeClr val="tx1"/>
                </a:solidFill>
              </a:rPr>
              <a:t>спеціальність</a:t>
            </a:r>
            <a:endParaRPr lang="ru-RU" altLang="ru-RU" sz="3200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164418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68" grpId="0" animBg="1"/>
      <p:bldP spid="73" grpId="0" animBg="1"/>
      <p:bldP spid="4" grpId="0" animBg="1"/>
      <p:bldP spid="77" grpId="0" animBg="1"/>
      <p:bldP spid="78" grpId="0" animBg="1"/>
      <p:bldP spid="7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209704"/>
            <a:ext cx="8229600" cy="649287"/>
          </a:xfrm>
        </p:spPr>
        <p:txBody>
          <a:bodyPr>
            <a:normAutofit/>
          </a:bodyPr>
          <a:lstStyle/>
          <a:p>
            <a:pPr algn="r"/>
            <a:r>
              <a:rPr lang="uk-UA" altLang="ru-RU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Умови прийому до </a:t>
            </a:r>
            <a:r>
              <a:rPr lang="uk-UA" altLang="ru-RU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ВНЗ</a:t>
            </a:r>
            <a:r>
              <a:rPr lang="en-US" altLang="ru-RU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uk-UA" altLang="ru-RU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у 2015 р.</a:t>
            </a:r>
            <a:endParaRPr lang="ru-RU" altLang="ru-RU" sz="2800" b="1" dirty="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765" y="637280"/>
            <a:ext cx="2236285" cy="1170704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uk-UA" dirty="0" smtClean="0"/>
              <a:t>1 </a:t>
            </a:r>
            <a:r>
              <a:rPr lang="uk-UA" dirty="0" err="1" smtClean="0"/>
              <a:t>ВНЗ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8764" y="1861195"/>
            <a:ext cx="2236286" cy="1170704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uk-UA" dirty="0"/>
              <a:t>2 </a:t>
            </a:r>
            <a:r>
              <a:rPr lang="uk-UA" dirty="0" err="1"/>
              <a:t>ВНЗ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8764" y="3085110"/>
            <a:ext cx="2236286" cy="117070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uk-UA" dirty="0" smtClean="0"/>
              <a:t>3 </a:t>
            </a:r>
            <a:r>
              <a:rPr lang="uk-UA" dirty="0" err="1"/>
              <a:t>ВНЗ</a:t>
            </a:r>
            <a:r>
              <a:rPr lang="uk-UA" dirty="0"/>
              <a:t> - </a:t>
            </a:r>
            <a:r>
              <a:rPr lang="uk-UA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УІПА</a:t>
            </a:r>
            <a:endParaRPr lang="ru-RU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8764" y="4309025"/>
            <a:ext cx="2236286" cy="1170704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uk-UA" dirty="0" smtClean="0"/>
              <a:t>4 </a:t>
            </a:r>
            <a:r>
              <a:rPr lang="uk-UA" dirty="0" err="1" smtClean="0"/>
              <a:t>ВНЗ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8764" y="5532940"/>
            <a:ext cx="2236286" cy="1170704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uk-UA" dirty="0" smtClean="0"/>
              <a:t>5 </a:t>
            </a:r>
            <a:r>
              <a:rPr lang="uk-UA" dirty="0" err="1" smtClean="0"/>
              <a:t>ВНЗ</a:t>
            </a:r>
            <a:endParaRPr lang="ru-RU" dirty="0"/>
          </a:p>
        </p:txBody>
      </p:sp>
      <p:sp>
        <p:nvSpPr>
          <p:cNvPr id="62" name="TextBox 61"/>
          <p:cNvSpPr txBox="1"/>
          <p:nvPr/>
        </p:nvSpPr>
        <p:spPr>
          <a:xfrm>
            <a:off x="4381500" y="5046574"/>
            <a:ext cx="4648200" cy="1225868"/>
          </a:xfrm>
          <a:prstGeom prst="round2DiagRect">
            <a:avLst/>
          </a:prstGeom>
          <a:solidFill>
            <a:srgbClr val="FFC000"/>
          </a:solidFill>
        </p:spPr>
        <p:txBody>
          <a:bodyPr wrap="square" tIns="0" bIns="0" rtlCol="0">
            <a:spAutoFit/>
          </a:bodyPr>
          <a:lstStyle/>
          <a:p>
            <a:pPr algn="ctr"/>
            <a:r>
              <a:rPr lang="uk-UA" sz="2400" dirty="0" smtClean="0">
                <a:solidFill>
                  <a:srgbClr val="7030A0"/>
                </a:solidFill>
              </a:rPr>
              <a:t>Можна подати лише до 5 </a:t>
            </a:r>
            <a:r>
              <a:rPr lang="uk-UA" sz="2400" dirty="0" err="1" smtClean="0">
                <a:solidFill>
                  <a:srgbClr val="7030A0"/>
                </a:solidFill>
              </a:rPr>
              <a:t>ВНЗ</a:t>
            </a:r>
            <a:endParaRPr lang="uk-UA" sz="2400" dirty="0" smtClean="0">
              <a:solidFill>
                <a:srgbClr val="7030A0"/>
              </a:solidFill>
            </a:endParaRPr>
          </a:p>
          <a:p>
            <a:pPr algn="ctr"/>
            <a:r>
              <a:rPr lang="uk-UA" sz="2400" b="1" dirty="0" smtClean="0"/>
              <a:t>Правильно </a:t>
            </a:r>
            <a:r>
              <a:rPr lang="uk-UA" sz="2400" b="1" dirty="0" err="1" smtClean="0"/>
              <a:t>розставте</a:t>
            </a:r>
            <a:r>
              <a:rPr lang="uk-UA" sz="2400" b="1" dirty="0" smtClean="0"/>
              <a:t> пріоритети</a:t>
            </a:r>
          </a:p>
          <a:p>
            <a:pPr algn="ctr"/>
            <a:r>
              <a:rPr lang="uk-UA" sz="2400" dirty="0" smtClean="0">
                <a:solidFill>
                  <a:srgbClr val="0070C0"/>
                </a:solidFill>
              </a:rPr>
              <a:t>Від 1 до 15, </a:t>
            </a:r>
            <a:r>
              <a:rPr lang="uk-UA" sz="2400" i="1" dirty="0" smtClean="0">
                <a:solidFill>
                  <a:srgbClr val="0070C0"/>
                </a:solidFill>
              </a:rPr>
              <a:t>де 1 найвищій</a:t>
            </a:r>
            <a:endParaRPr lang="ru-RU" sz="2400" i="1" dirty="0">
              <a:solidFill>
                <a:srgbClr val="0070C0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62629" y="984587"/>
            <a:ext cx="2020110" cy="2120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>
                <a:solidFill>
                  <a:schemeClr val="tx1"/>
                </a:solidFill>
              </a:rPr>
              <a:t>Комп’ютерні технології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162629" y="1252439"/>
            <a:ext cx="2020110" cy="21205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>
                <a:solidFill>
                  <a:schemeClr val="tx1"/>
                </a:solidFill>
              </a:rPr>
              <a:t>Комп’ютерний дизайн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162629" y="1520291"/>
            <a:ext cx="2020110" cy="21205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>
                <a:solidFill>
                  <a:schemeClr val="tx1"/>
                </a:solidFill>
              </a:rPr>
              <a:t>Програмування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162629" y="2194473"/>
            <a:ext cx="2020110" cy="2120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>
                <a:solidFill>
                  <a:schemeClr val="tx1"/>
                </a:solidFill>
              </a:rPr>
              <a:t>Комп’ютерні технології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162629" y="2462325"/>
            <a:ext cx="2020110" cy="21205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>
                <a:solidFill>
                  <a:schemeClr val="tx1"/>
                </a:solidFill>
              </a:rPr>
              <a:t>Комп’ютерний дизайн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162629" y="2730177"/>
            <a:ext cx="2020110" cy="21205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>
                <a:solidFill>
                  <a:schemeClr val="tx1"/>
                </a:solidFill>
              </a:rPr>
              <a:t>Програмування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162629" y="3423902"/>
            <a:ext cx="2020110" cy="2120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>
                <a:solidFill>
                  <a:schemeClr val="tx1"/>
                </a:solidFill>
              </a:rPr>
              <a:t>Комп’ютерні технології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162629" y="3691754"/>
            <a:ext cx="2020110" cy="21205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>
                <a:solidFill>
                  <a:schemeClr val="tx1"/>
                </a:solidFill>
              </a:rPr>
              <a:t>Комп’ютерний дизайн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162629" y="3959606"/>
            <a:ext cx="2020110" cy="21205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>
                <a:solidFill>
                  <a:schemeClr val="tx1"/>
                </a:solidFill>
              </a:rPr>
              <a:t>Програмування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162629" y="4647817"/>
            <a:ext cx="2020110" cy="2120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>
                <a:solidFill>
                  <a:schemeClr val="tx1"/>
                </a:solidFill>
              </a:rPr>
              <a:t>Комп’ютерні технології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162629" y="4915669"/>
            <a:ext cx="2020110" cy="21205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>
                <a:solidFill>
                  <a:schemeClr val="tx1"/>
                </a:solidFill>
              </a:rPr>
              <a:t>Комп’ютерний дизайн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162629" y="5183521"/>
            <a:ext cx="2020110" cy="21205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>
                <a:solidFill>
                  <a:schemeClr val="tx1"/>
                </a:solidFill>
              </a:rPr>
              <a:t>Програмування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162629" y="5871732"/>
            <a:ext cx="2020110" cy="2120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>
                <a:solidFill>
                  <a:schemeClr val="tx1"/>
                </a:solidFill>
              </a:rPr>
              <a:t>Комп’ютерні технології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162629" y="6139584"/>
            <a:ext cx="2020110" cy="21205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>
                <a:solidFill>
                  <a:schemeClr val="tx1"/>
                </a:solidFill>
              </a:rPr>
              <a:t>Комп’ютерний дизайн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162629" y="6407436"/>
            <a:ext cx="2020110" cy="21205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>
                <a:solidFill>
                  <a:schemeClr val="tx1"/>
                </a:solidFill>
              </a:rPr>
              <a:t>Програмування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6" name="Rectangle 2"/>
          <p:cNvSpPr txBox="1">
            <a:spLocks noChangeArrowheads="1"/>
          </p:cNvSpPr>
          <p:nvPr/>
        </p:nvSpPr>
        <p:spPr>
          <a:xfrm>
            <a:off x="0" y="0"/>
            <a:ext cx="9144000" cy="8216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000" b="1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+mj-cs"/>
              </a:defRPr>
            </a:lvl1pPr>
          </a:lstStyle>
          <a:p>
            <a:r>
              <a:rPr lang="uk-UA" altLang="ru-RU" sz="3200" dirty="0"/>
              <a:t>Варіанти розстановки пріоритетів з орієнтацією на </a:t>
            </a:r>
            <a:r>
              <a:rPr lang="uk-UA" altLang="ru-RU" sz="3200" u="sng" dirty="0">
                <a:solidFill>
                  <a:schemeClr val="tx1"/>
                </a:solidFill>
              </a:rPr>
              <a:t>спеціальність</a:t>
            </a:r>
            <a:endParaRPr lang="ru-RU" altLang="ru-RU" sz="3200" u="sng" dirty="0">
              <a:solidFill>
                <a:schemeClr val="tx1"/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3057525" y="3192045"/>
            <a:ext cx="2895600" cy="1175892"/>
            <a:chOff x="3057525" y="3192045"/>
            <a:chExt cx="2895600" cy="1175892"/>
          </a:xfrm>
        </p:grpSpPr>
        <p:sp>
          <p:nvSpPr>
            <p:cNvPr id="27" name="Прямоугольник 26"/>
            <p:cNvSpPr/>
            <p:nvPr/>
          </p:nvSpPr>
          <p:spPr>
            <a:xfrm>
              <a:off x="3057525" y="3192045"/>
              <a:ext cx="2895600" cy="32560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uk-UA" sz="2000" dirty="0" smtClean="0">
                  <a:solidFill>
                    <a:schemeClr val="tx1"/>
                  </a:solidFill>
                </a:rPr>
                <a:t>Комп’ютерні технології</a:t>
              </a:r>
              <a:endParaRPr lang="ru-RU" sz="2000" dirty="0">
                <a:solidFill>
                  <a:schemeClr val="tx1"/>
                </a:solidFill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3057525" y="3617190"/>
              <a:ext cx="2895600" cy="32560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uk-UA" sz="2000" dirty="0" smtClean="0">
                  <a:solidFill>
                    <a:schemeClr val="tx1"/>
                  </a:solidFill>
                </a:rPr>
                <a:t>Комп’ютерний дизайн</a:t>
              </a:r>
              <a:endParaRPr lang="ru-RU" sz="2000" dirty="0">
                <a:solidFill>
                  <a:schemeClr val="tx1"/>
                </a:solidFill>
              </a:endParaRP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3057525" y="4042335"/>
              <a:ext cx="2895600" cy="32560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uk-UA" sz="2000" dirty="0" smtClean="0">
                  <a:solidFill>
                    <a:schemeClr val="tx1"/>
                  </a:solidFill>
                </a:rPr>
                <a:t>Програмування</a:t>
              </a:r>
              <a:endParaRPr lang="ru-RU" sz="2000" dirty="0">
                <a:solidFill>
                  <a:schemeClr val="tx1"/>
                </a:solidFill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2577415" y="3180384"/>
            <a:ext cx="480110" cy="369332"/>
          </a:xfrm>
          <a:prstGeom prst="homePlate">
            <a:avLst>
              <a:gd name="adj" fmla="val 50229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lIns="0" rtlCol="0">
            <a:spAutoFit/>
          </a:bodyPr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577415" y="3600817"/>
            <a:ext cx="480110" cy="369332"/>
          </a:xfrm>
          <a:prstGeom prst="homePlate">
            <a:avLst>
              <a:gd name="adj" fmla="val 50229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lIns="0" rtlCol="0">
            <a:spAutoFit/>
          </a:bodyPr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577415" y="4021249"/>
            <a:ext cx="480110" cy="369332"/>
          </a:xfrm>
          <a:prstGeom prst="homePlate">
            <a:avLst>
              <a:gd name="adj" fmla="val 50229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lIns="0" rtlCol="0">
            <a:spAutoFit/>
          </a:bodyPr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3355380" y="1481305"/>
            <a:ext cx="5195490" cy="1503754"/>
          </a:xfrm>
          <a:prstGeom prst="roundRec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dirty="0" smtClean="0"/>
              <a:t>Знаходимо 5 </a:t>
            </a:r>
            <a:r>
              <a:rPr lang="uk-UA" sz="4000" dirty="0" err="1" smtClean="0"/>
              <a:t>ВНЗ</a:t>
            </a:r>
            <a:r>
              <a:rPr lang="uk-UA" sz="4000" dirty="0" smtClean="0"/>
              <a:t>, де є такі спеціальності</a:t>
            </a:r>
            <a:endParaRPr lang="ru-RU" sz="4000" dirty="0"/>
          </a:p>
        </p:txBody>
      </p:sp>
      <p:sp>
        <p:nvSpPr>
          <p:cNvPr id="33" name="Стрелка влево 32"/>
          <p:cNvSpPr/>
          <p:nvPr/>
        </p:nvSpPr>
        <p:spPr>
          <a:xfrm>
            <a:off x="2435466" y="3488460"/>
            <a:ext cx="981075" cy="582283"/>
          </a:xfrm>
          <a:prstGeom prst="lef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3257599" y="3358841"/>
            <a:ext cx="3871245" cy="84151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Не забуваємо про страховий варіант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5232835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xit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750"/>
                            </p:stCondLst>
                            <p:childTnLst>
                              <p:par>
                                <p:cTn id="3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59259E-6 L -0.31702 -0.35301 " pathEditMode="relative" rAng="0" ptsTypes="AA">
                                      <p:cBhvr>
                                        <p:cTn id="3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51" y="-17662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53" presetClass="exit" presetSubtype="3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75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75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grpId="0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grpId="0" nodeType="with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1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1" fill="hold" grpId="0" nodeType="withEffect">
                                  <p:stCondLst>
                                    <p:cond delay="85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grpId="0" nodeType="withEffect">
                                  <p:stCondLst>
                                    <p:cond delay="95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1" fill="hold" grpId="0" nodeType="withEffect">
                                  <p:stCondLst>
                                    <p:cond delay="105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1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1" fill="hold" grpId="0" nodeType="withEffect">
                                  <p:stCondLst>
                                    <p:cond delay="115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1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450"/>
                            </p:stCondLst>
                            <p:childTnLst>
                              <p:par>
                                <p:cTn id="8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950"/>
                            </p:stCondLst>
                            <p:childTnLst>
                              <p:par>
                                <p:cTn id="94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4450"/>
                            </p:stCondLst>
                            <p:childTnLst>
                              <p:par>
                                <p:cTn id="99" presetID="42" presetClass="path" presetSubtype="0" repeatCount="indefinite" accel="50000" decel="50000" autoRev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07407E-6 L -0.01615 0.00115 " pathEditMode="relative" rAng="0" ptsTypes="AA">
                                      <p:cBhvr>
                                        <p:cTn id="10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6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9" grpId="0" animBg="1"/>
      <p:bldP spid="10" grpId="0" animBg="1"/>
      <p:bldP spid="43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78" grpId="0" animBg="1"/>
      <p:bldP spid="79" grpId="0" animBg="1"/>
      <p:bldP spid="80" grpId="0" animBg="1"/>
      <p:bldP spid="30" grpId="0" animBg="1"/>
      <p:bldP spid="31" grpId="0" animBg="1"/>
      <p:bldP spid="32" grpId="0" animBg="1"/>
      <p:bldP spid="41" grpId="0" animBg="1"/>
      <p:bldP spid="33" grpId="0" animBg="1"/>
      <p:bldP spid="33" grpId="1" animBg="1"/>
      <p:bldP spid="3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209704"/>
            <a:ext cx="8229600" cy="649287"/>
          </a:xfrm>
        </p:spPr>
        <p:txBody>
          <a:bodyPr>
            <a:normAutofit/>
          </a:bodyPr>
          <a:lstStyle/>
          <a:p>
            <a:pPr algn="r"/>
            <a:r>
              <a:rPr lang="uk-UA" altLang="ru-RU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Умови прийому до </a:t>
            </a:r>
            <a:r>
              <a:rPr lang="uk-UA" altLang="ru-RU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ВНЗ</a:t>
            </a:r>
            <a:r>
              <a:rPr lang="en-US" altLang="ru-RU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uk-UA" altLang="ru-RU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у 2015 р.</a:t>
            </a:r>
            <a:endParaRPr lang="ru-RU" altLang="ru-RU" sz="2800" b="1" dirty="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381500" y="5046574"/>
            <a:ext cx="4648200" cy="1225868"/>
          </a:xfrm>
          <a:prstGeom prst="round2DiagRect">
            <a:avLst/>
          </a:prstGeom>
          <a:solidFill>
            <a:srgbClr val="FFC000"/>
          </a:solidFill>
        </p:spPr>
        <p:txBody>
          <a:bodyPr wrap="square" tIns="0" bIns="0" rtlCol="0">
            <a:spAutoFit/>
          </a:bodyPr>
          <a:lstStyle/>
          <a:p>
            <a:pPr algn="ctr"/>
            <a:r>
              <a:rPr lang="uk-UA" sz="2400" dirty="0" smtClean="0">
                <a:solidFill>
                  <a:srgbClr val="7030A0"/>
                </a:solidFill>
              </a:rPr>
              <a:t>Можна подати лише до 5 </a:t>
            </a:r>
            <a:r>
              <a:rPr lang="uk-UA" sz="2400" dirty="0" err="1" smtClean="0">
                <a:solidFill>
                  <a:srgbClr val="7030A0"/>
                </a:solidFill>
              </a:rPr>
              <a:t>ВНЗ</a:t>
            </a:r>
            <a:endParaRPr lang="uk-UA" sz="2400" dirty="0" smtClean="0">
              <a:solidFill>
                <a:srgbClr val="7030A0"/>
              </a:solidFill>
            </a:endParaRPr>
          </a:p>
          <a:p>
            <a:pPr algn="ctr"/>
            <a:r>
              <a:rPr lang="uk-UA" sz="2400" b="1" dirty="0" smtClean="0"/>
              <a:t>Правильно </a:t>
            </a:r>
            <a:r>
              <a:rPr lang="uk-UA" sz="2400" b="1" dirty="0" err="1" smtClean="0"/>
              <a:t>розставте</a:t>
            </a:r>
            <a:r>
              <a:rPr lang="uk-UA" sz="2400" b="1" dirty="0" smtClean="0"/>
              <a:t> пріоритети</a:t>
            </a:r>
          </a:p>
          <a:p>
            <a:pPr algn="ctr"/>
            <a:r>
              <a:rPr lang="uk-UA" sz="2400" dirty="0" smtClean="0">
                <a:solidFill>
                  <a:srgbClr val="0070C0"/>
                </a:solidFill>
              </a:rPr>
              <a:t>Від 1 до 15, </a:t>
            </a:r>
            <a:r>
              <a:rPr lang="uk-UA" sz="2400" i="1" dirty="0" smtClean="0">
                <a:solidFill>
                  <a:srgbClr val="0070C0"/>
                </a:solidFill>
              </a:rPr>
              <a:t>де 1 найвищій</a:t>
            </a:r>
            <a:endParaRPr lang="ru-RU" sz="2400" i="1" dirty="0">
              <a:solidFill>
                <a:srgbClr val="0070C0"/>
              </a:solidFill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4062417" y="1798711"/>
            <a:ext cx="4811639" cy="10082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Знаходимо 5 </a:t>
            </a:r>
            <a:r>
              <a:rPr lang="uk-UA" sz="2400" dirty="0" err="1" smtClean="0"/>
              <a:t>ВНЗ</a:t>
            </a:r>
            <a:r>
              <a:rPr lang="uk-UA" sz="2400" dirty="0" smtClean="0"/>
              <a:t>, де є такі спеціальності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41954" y="685023"/>
            <a:ext cx="2236285" cy="1170704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uk-UA" dirty="0" smtClean="0"/>
              <a:t>1 </a:t>
            </a:r>
            <a:r>
              <a:rPr lang="uk-UA" dirty="0" err="1" smtClean="0"/>
              <a:t>ВНЗ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241953" y="1908938"/>
            <a:ext cx="2236286" cy="1170704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uk-UA" dirty="0"/>
              <a:t>2 </a:t>
            </a:r>
            <a:r>
              <a:rPr lang="uk-UA" dirty="0" err="1"/>
              <a:t>ВНЗ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241953" y="3132853"/>
            <a:ext cx="2236286" cy="117070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uk-UA" dirty="0" smtClean="0"/>
              <a:t>3 </a:t>
            </a:r>
            <a:r>
              <a:rPr lang="uk-UA" dirty="0" err="1"/>
              <a:t>ВНЗ</a:t>
            </a:r>
            <a:r>
              <a:rPr lang="uk-UA" dirty="0"/>
              <a:t> - </a:t>
            </a:r>
            <a:r>
              <a:rPr lang="uk-UA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УІПА</a:t>
            </a:r>
            <a:endParaRPr lang="ru-RU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241953" y="4356768"/>
            <a:ext cx="2236286" cy="1170704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uk-UA" dirty="0" smtClean="0"/>
              <a:t>4 </a:t>
            </a:r>
            <a:r>
              <a:rPr lang="uk-UA" dirty="0" err="1" smtClean="0"/>
              <a:t>ВНЗ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241953" y="5580683"/>
            <a:ext cx="2236286" cy="1170704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uk-UA" dirty="0" smtClean="0"/>
              <a:t>5 </a:t>
            </a:r>
            <a:r>
              <a:rPr lang="uk-UA" dirty="0" err="1" smtClean="0"/>
              <a:t>ВНЗ</a:t>
            </a:r>
            <a:endParaRPr lang="ru-RU" dirty="0"/>
          </a:p>
        </p:txBody>
      </p:sp>
      <p:sp>
        <p:nvSpPr>
          <p:cNvPr id="78" name="Прямоугольник 77"/>
          <p:cNvSpPr/>
          <p:nvPr/>
        </p:nvSpPr>
        <p:spPr>
          <a:xfrm>
            <a:off x="1335818" y="5871850"/>
            <a:ext cx="2020110" cy="2120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>
                <a:solidFill>
                  <a:schemeClr val="tx1"/>
                </a:solidFill>
              </a:rPr>
              <a:t>Комп’ютерні технології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1335818" y="6182564"/>
            <a:ext cx="2020110" cy="21205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>
                <a:solidFill>
                  <a:schemeClr val="tx1"/>
                </a:solidFill>
              </a:rPr>
              <a:t>Комп’ютерний дизайн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1335818" y="6493279"/>
            <a:ext cx="2020110" cy="21205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>
                <a:solidFill>
                  <a:schemeClr val="tx1"/>
                </a:solidFill>
              </a:rPr>
              <a:t>Програмування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1335818" y="4641758"/>
            <a:ext cx="2020110" cy="2120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>
                <a:solidFill>
                  <a:schemeClr val="tx1"/>
                </a:solidFill>
              </a:rPr>
              <a:t>Комп’ютерні технології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335818" y="4952472"/>
            <a:ext cx="2020110" cy="21205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>
                <a:solidFill>
                  <a:schemeClr val="tx1"/>
                </a:solidFill>
              </a:rPr>
              <a:t>Комп’ютерний дизайн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1335818" y="5263187"/>
            <a:ext cx="2020110" cy="21205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>
                <a:solidFill>
                  <a:schemeClr val="tx1"/>
                </a:solidFill>
              </a:rPr>
              <a:t>Програмування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1335818" y="3422253"/>
            <a:ext cx="2020110" cy="2120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>
                <a:solidFill>
                  <a:schemeClr val="tx1"/>
                </a:solidFill>
              </a:rPr>
              <a:t>Комп’ютерні технології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1335818" y="3732967"/>
            <a:ext cx="2020110" cy="21205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>
                <a:solidFill>
                  <a:schemeClr val="tx1"/>
                </a:solidFill>
              </a:rPr>
              <a:t>Комп’ютерний дизайн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1335818" y="4043682"/>
            <a:ext cx="2020110" cy="21205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>
                <a:solidFill>
                  <a:schemeClr val="tx1"/>
                </a:solidFill>
              </a:rPr>
              <a:t>Програмування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1335818" y="2192615"/>
            <a:ext cx="2020110" cy="2120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>
                <a:solidFill>
                  <a:schemeClr val="tx1"/>
                </a:solidFill>
              </a:rPr>
              <a:t>Комп’ютерні технології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1335818" y="2503329"/>
            <a:ext cx="2020110" cy="21205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>
                <a:solidFill>
                  <a:schemeClr val="tx1"/>
                </a:solidFill>
              </a:rPr>
              <a:t>Комп’ютерний дизайн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1335818" y="2814044"/>
            <a:ext cx="2020110" cy="21205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>
                <a:solidFill>
                  <a:schemeClr val="tx1"/>
                </a:solidFill>
              </a:rPr>
              <a:t>Програмування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1335818" y="973293"/>
            <a:ext cx="2020110" cy="2120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>
                <a:solidFill>
                  <a:schemeClr val="tx1"/>
                </a:solidFill>
              </a:rPr>
              <a:t>Комп’ютерні технології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1335818" y="1284007"/>
            <a:ext cx="2020110" cy="21205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>
                <a:solidFill>
                  <a:schemeClr val="tx1"/>
                </a:solidFill>
              </a:rPr>
              <a:t>Комп’ютерний дизайн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1335818" y="1594722"/>
            <a:ext cx="2020110" cy="21205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>
                <a:solidFill>
                  <a:schemeClr val="tx1"/>
                </a:solidFill>
              </a:rPr>
              <a:t>Програмування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134699" y="3361514"/>
            <a:ext cx="4667052" cy="919401"/>
          </a:xfrm>
          <a:prstGeom prst="roundRect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Пріоритети розставляємо за спеціальностями</a:t>
            </a:r>
            <a:endParaRPr lang="ru-RU" sz="24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" name="Стрелка вниз 71"/>
          <p:cNvSpPr/>
          <p:nvPr/>
        </p:nvSpPr>
        <p:spPr>
          <a:xfrm>
            <a:off x="5690144" y="2792407"/>
            <a:ext cx="1543050" cy="503280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" name="Группа 4"/>
          <p:cNvGrpSpPr/>
          <p:nvPr/>
        </p:nvGrpSpPr>
        <p:grpSpPr>
          <a:xfrm>
            <a:off x="39622" y="651273"/>
            <a:ext cx="874778" cy="6054065"/>
            <a:chOff x="39622" y="651273"/>
            <a:chExt cx="874778" cy="6054065"/>
          </a:xfrm>
        </p:grpSpPr>
        <p:sp>
          <p:nvSpPr>
            <p:cNvPr id="46" name="Полилиния 45"/>
            <p:cNvSpPr/>
            <p:nvPr/>
          </p:nvSpPr>
          <p:spPr>
            <a:xfrm>
              <a:off x="92201" y="651273"/>
              <a:ext cx="822199" cy="6054065"/>
            </a:xfrm>
            <a:custGeom>
              <a:avLst/>
              <a:gdLst>
                <a:gd name="connsiteX0" fmla="*/ 922945 w 999858"/>
                <a:gd name="connsiteY0" fmla="*/ 0 h 5230026"/>
                <a:gd name="connsiteX1" fmla="*/ 239282 w 999858"/>
                <a:gd name="connsiteY1" fmla="*/ 25637 h 5230026"/>
                <a:gd name="connsiteX2" fmla="*/ 0 w 999858"/>
                <a:gd name="connsiteY2" fmla="*/ 401652 h 5230026"/>
                <a:gd name="connsiteX3" fmla="*/ 8545 w 999858"/>
                <a:gd name="connsiteY3" fmla="*/ 4734370 h 5230026"/>
                <a:gd name="connsiteX4" fmla="*/ 358923 w 999858"/>
                <a:gd name="connsiteY4" fmla="*/ 5230026 h 5230026"/>
                <a:gd name="connsiteX5" fmla="*/ 999858 w 999858"/>
                <a:gd name="connsiteY5" fmla="*/ 5221480 h 5230026"/>
                <a:gd name="connsiteX6" fmla="*/ 922945 w 999858"/>
                <a:gd name="connsiteY6" fmla="*/ 0 h 5230026"/>
                <a:gd name="connsiteX0" fmla="*/ 922945 w 999858"/>
                <a:gd name="connsiteY0" fmla="*/ 0 h 5647086"/>
                <a:gd name="connsiteX1" fmla="*/ 239282 w 999858"/>
                <a:gd name="connsiteY1" fmla="*/ 25637 h 5647086"/>
                <a:gd name="connsiteX2" fmla="*/ 0 w 999858"/>
                <a:gd name="connsiteY2" fmla="*/ 401652 h 5647086"/>
                <a:gd name="connsiteX3" fmla="*/ 8545 w 999858"/>
                <a:gd name="connsiteY3" fmla="*/ 4734370 h 5647086"/>
                <a:gd name="connsiteX4" fmla="*/ 358923 w 999858"/>
                <a:gd name="connsiteY4" fmla="*/ 5230026 h 5647086"/>
                <a:gd name="connsiteX5" fmla="*/ 999858 w 999858"/>
                <a:gd name="connsiteY5" fmla="*/ 5221480 h 5647086"/>
                <a:gd name="connsiteX6" fmla="*/ 922945 w 999858"/>
                <a:gd name="connsiteY6" fmla="*/ 0 h 5647086"/>
                <a:gd name="connsiteX0" fmla="*/ 1132638 w 1209551"/>
                <a:gd name="connsiteY0" fmla="*/ 0 h 5647086"/>
                <a:gd name="connsiteX1" fmla="*/ 448975 w 1209551"/>
                <a:gd name="connsiteY1" fmla="*/ 25637 h 5647086"/>
                <a:gd name="connsiteX2" fmla="*/ 209693 w 1209551"/>
                <a:gd name="connsiteY2" fmla="*/ 401652 h 5647086"/>
                <a:gd name="connsiteX3" fmla="*/ 218238 w 1209551"/>
                <a:gd name="connsiteY3" fmla="*/ 4734370 h 5647086"/>
                <a:gd name="connsiteX4" fmla="*/ 568616 w 1209551"/>
                <a:gd name="connsiteY4" fmla="*/ 5230026 h 5647086"/>
                <a:gd name="connsiteX5" fmla="*/ 1209551 w 1209551"/>
                <a:gd name="connsiteY5" fmla="*/ 5221480 h 5647086"/>
                <a:gd name="connsiteX6" fmla="*/ 1132638 w 1209551"/>
                <a:gd name="connsiteY6" fmla="*/ 0 h 5647086"/>
                <a:gd name="connsiteX0" fmla="*/ 955544 w 1032457"/>
                <a:gd name="connsiteY0" fmla="*/ 56779 h 5703865"/>
                <a:gd name="connsiteX1" fmla="*/ 271881 w 1032457"/>
                <a:gd name="connsiteY1" fmla="*/ 82416 h 5703865"/>
                <a:gd name="connsiteX2" fmla="*/ 32599 w 1032457"/>
                <a:gd name="connsiteY2" fmla="*/ 458431 h 5703865"/>
                <a:gd name="connsiteX3" fmla="*/ 41144 w 1032457"/>
                <a:gd name="connsiteY3" fmla="*/ 4791149 h 5703865"/>
                <a:gd name="connsiteX4" fmla="*/ 391522 w 1032457"/>
                <a:gd name="connsiteY4" fmla="*/ 5286805 h 5703865"/>
                <a:gd name="connsiteX5" fmla="*/ 1032457 w 1032457"/>
                <a:gd name="connsiteY5" fmla="*/ 5278259 h 5703865"/>
                <a:gd name="connsiteX6" fmla="*/ 955544 w 1032457"/>
                <a:gd name="connsiteY6" fmla="*/ 56779 h 5703865"/>
                <a:gd name="connsiteX0" fmla="*/ 955544 w 1032457"/>
                <a:gd name="connsiteY0" fmla="*/ 393209 h 6040295"/>
                <a:gd name="connsiteX1" fmla="*/ 271881 w 1032457"/>
                <a:gd name="connsiteY1" fmla="*/ 418846 h 6040295"/>
                <a:gd name="connsiteX2" fmla="*/ 32599 w 1032457"/>
                <a:gd name="connsiteY2" fmla="*/ 794861 h 6040295"/>
                <a:gd name="connsiteX3" fmla="*/ 41144 w 1032457"/>
                <a:gd name="connsiteY3" fmla="*/ 5127579 h 6040295"/>
                <a:gd name="connsiteX4" fmla="*/ 391522 w 1032457"/>
                <a:gd name="connsiteY4" fmla="*/ 5623235 h 6040295"/>
                <a:gd name="connsiteX5" fmla="*/ 1032457 w 1032457"/>
                <a:gd name="connsiteY5" fmla="*/ 5614689 h 6040295"/>
                <a:gd name="connsiteX6" fmla="*/ 955544 w 1032457"/>
                <a:gd name="connsiteY6" fmla="*/ 393209 h 6040295"/>
                <a:gd name="connsiteX0" fmla="*/ 939716 w 1016629"/>
                <a:gd name="connsiteY0" fmla="*/ 393209 h 6040295"/>
                <a:gd name="connsiteX1" fmla="*/ 256053 w 1016629"/>
                <a:gd name="connsiteY1" fmla="*/ 418846 h 6040295"/>
                <a:gd name="connsiteX2" fmla="*/ 16771 w 1016629"/>
                <a:gd name="connsiteY2" fmla="*/ 794861 h 6040295"/>
                <a:gd name="connsiteX3" fmla="*/ 25316 w 1016629"/>
                <a:gd name="connsiteY3" fmla="*/ 5127579 h 6040295"/>
                <a:gd name="connsiteX4" fmla="*/ 375694 w 1016629"/>
                <a:gd name="connsiteY4" fmla="*/ 5623235 h 6040295"/>
                <a:gd name="connsiteX5" fmla="*/ 1016629 w 1016629"/>
                <a:gd name="connsiteY5" fmla="*/ 5614689 h 6040295"/>
                <a:gd name="connsiteX6" fmla="*/ 939716 w 1016629"/>
                <a:gd name="connsiteY6" fmla="*/ 393209 h 6040295"/>
                <a:gd name="connsiteX0" fmla="*/ 939716 w 1016629"/>
                <a:gd name="connsiteY0" fmla="*/ 16580 h 5663666"/>
                <a:gd name="connsiteX1" fmla="*/ 256053 w 1016629"/>
                <a:gd name="connsiteY1" fmla="*/ 42217 h 5663666"/>
                <a:gd name="connsiteX2" fmla="*/ 16771 w 1016629"/>
                <a:gd name="connsiteY2" fmla="*/ 418232 h 5663666"/>
                <a:gd name="connsiteX3" fmla="*/ 25316 w 1016629"/>
                <a:gd name="connsiteY3" fmla="*/ 4750950 h 5663666"/>
                <a:gd name="connsiteX4" fmla="*/ 375694 w 1016629"/>
                <a:gd name="connsiteY4" fmla="*/ 5246606 h 5663666"/>
                <a:gd name="connsiteX5" fmla="*/ 1016629 w 1016629"/>
                <a:gd name="connsiteY5" fmla="*/ 5238060 h 5663666"/>
                <a:gd name="connsiteX6" fmla="*/ 939716 w 1016629"/>
                <a:gd name="connsiteY6" fmla="*/ 16580 h 5663666"/>
                <a:gd name="connsiteX0" fmla="*/ 939716 w 1016629"/>
                <a:gd name="connsiteY0" fmla="*/ 16580 h 5319084"/>
                <a:gd name="connsiteX1" fmla="*/ 256053 w 1016629"/>
                <a:gd name="connsiteY1" fmla="*/ 42217 h 5319084"/>
                <a:gd name="connsiteX2" fmla="*/ 16771 w 1016629"/>
                <a:gd name="connsiteY2" fmla="*/ 418232 h 5319084"/>
                <a:gd name="connsiteX3" fmla="*/ 25316 w 1016629"/>
                <a:gd name="connsiteY3" fmla="*/ 4750950 h 5319084"/>
                <a:gd name="connsiteX4" fmla="*/ 375694 w 1016629"/>
                <a:gd name="connsiteY4" fmla="*/ 5246606 h 5319084"/>
                <a:gd name="connsiteX5" fmla="*/ 1016629 w 1016629"/>
                <a:gd name="connsiteY5" fmla="*/ 5238060 h 5319084"/>
                <a:gd name="connsiteX6" fmla="*/ 939716 w 1016629"/>
                <a:gd name="connsiteY6" fmla="*/ 16580 h 5319084"/>
                <a:gd name="connsiteX0" fmla="*/ 936555 w 1013468"/>
                <a:gd name="connsiteY0" fmla="*/ 16580 h 5263042"/>
                <a:gd name="connsiteX1" fmla="*/ 252892 w 1013468"/>
                <a:gd name="connsiteY1" fmla="*/ 42217 h 5263042"/>
                <a:gd name="connsiteX2" fmla="*/ 13610 w 1013468"/>
                <a:gd name="connsiteY2" fmla="*/ 418232 h 5263042"/>
                <a:gd name="connsiteX3" fmla="*/ 22155 w 1013468"/>
                <a:gd name="connsiteY3" fmla="*/ 4750950 h 5263042"/>
                <a:gd name="connsiteX4" fmla="*/ 329804 w 1013468"/>
                <a:gd name="connsiteY4" fmla="*/ 5144056 h 5263042"/>
                <a:gd name="connsiteX5" fmla="*/ 1013468 w 1013468"/>
                <a:gd name="connsiteY5" fmla="*/ 5238060 h 5263042"/>
                <a:gd name="connsiteX6" fmla="*/ 936555 w 1013468"/>
                <a:gd name="connsiteY6" fmla="*/ 16580 h 5263042"/>
                <a:gd name="connsiteX0" fmla="*/ 923092 w 1000005"/>
                <a:gd name="connsiteY0" fmla="*/ 16580 h 5263042"/>
                <a:gd name="connsiteX1" fmla="*/ 239429 w 1000005"/>
                <a:gd name="connsiteY1" fmla="*/ 42217 h 5263042"/>
                <a:gd name="connsiteX2" fmla="*/ 147 w 1000005"/>
                <a:gd name="connsiteY2" fmla="*/ 418232 h 5263042"/>
                <a:gd name="connsiteX3" fmla="*/ 8692 w 1000005"/>
                <a:gd name="connsiteY3" fmla="*/ 4750950 h 5263042"/>
                <a:gd name="connsiteX4" fmla="*/ 316341 w 1000005"/>
                <a:gd name="connsiteY4" fmla="*/ 5144056 h 5263042"/>
                <a:gd name="connsiteX5" fmla="*/ 1000005 w 1000005"/>
                <a:gd name="connsiteY5" fmla="*/ 5238060 h 5263042"/>
                <a:gd name="connsiteX6" fmla="*/ 923092 w 1000005"/>
                <a:gd name="connsiteY6" fmla="*/ 16580 h 5263042"/>
                <a:gd name="connsiteX0" fmla="*/ 923092 w 1000005"/>
                <a:gd name="connsiteY0" fmla="*/ 16580 h 5249369"/>
                <a:gd name="connsiteX1" fmla="*/ 239429 w 1000005"/>
                <a:gd name="connsiteY1" fmla="*/ 42217 h 5249369"/>
                <a:gd name="connsiteX2" fmla="*/ 147 w 1000005"/>
                <a:gd name="connsiteY2" fmla="*/ 418232 h 5249369"/>
                <a:gd name="connsiteX3" fmla="*/ 8692 w 1000005"/>
                <a:gd name="connsiteY3" fmla="*/ 4750950 h 5249369"/>
                <a:gd name="connsiteX4" fmla="*/ 316341 w 1000005"/>
                <a:gd name="connsiteY4" fmla="*/ 5144056 h 5249369"/>
                <a:gd name="connsiteX5" fmla="*/ 1000005 w 1000005"/>
                <a:gd name="connsiteY5" fmla="*/ 5238060 h 5249369"/>
                <a:gd name="connsiteX6" fmla="*/ 923092 w 1000005"/>
                <a:gd name="connsiteY6" fmla="*/ 16580 h 5249369"/>
                <a:gd name="connsiteX0" fmla="*/ 1005204 w 1012055"/>
                <a:gd name="connsiteY0" fmla="*/ 13084 h 5254140"/>
                <a:gd name="connsiteX1" fmla="*/ 239452 w 1012055"/>
                <a:gd name="connsiteY1" fmla="*/ 46988 h 5254140"/>
                <a:gd name="connsiteX2" fmla="*/ 170 w 1012055"/>
                <a:gd name="connsiteY2" fmla="*/ 423003 h 5254140"/>
                <a:gd name="connsiteX3" fmla="*/ 8715 w 1012055"/>
                <a:gd name="connsiteY3" fmla="*/ 4755721 h 5254140"/>
                <a:gd name="connsiteX4" fmla="*/ 316364 w 1012055"/>
                <a:gd name="connsiteY4" fmla="*/ 5148827 h 5254140"/>
                <a:gd name="connsiteX5" fmla="*/ 1000028 w 1012055"/>
                <a:gd name="connsiteY5" fmla="*/ 5242831 h 5254140"/>
                <a:gd name="connsiteX6" fmla="*/ 1005204 w 1012055"/>
                <a:gd name="connsiteY6" fmla="*/ 13084 h 5254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12055" h="5254140">
                  <a:moveTo>
                    <a:pt x="1005204" y="13084"/>
                  </a:moveTo>
                  <a:cubicBezTo>
                    <a:pt x="758800" y="1690"/>
                    <a:pt x="406958" y="-21332"/>
                    <a:pt x="239452" y="46988"/>
                  </a:cubicBezTo>
                  <a:cubicBezTo>
                    <a:pt x="71946" y="115308"/>
                    <a:pt x="-4103" y="210782"/>
                    <a:pt x="170" y="423003"/>
                  </a:cubicBezTo>
                  <a:cubicBezTo>
                    <a:pt x="15987" y="1208574"/>
                    <a:pt x="4045" y="3966337"/>
                    <a:pt x="8715" y="4755721"/>
                  </a:cubicBezTo>
                  <a:cubicBezTo>
                    <a:pt x="10139" y="4996427"/>
                    <a:pt x="102719" y="5043429"/>
                    <a:pt x="316364" y="5148827"/>
                  </a:cubicBezTo>
                  <a:cubicBezTo>
                    <a:pt x="481455" y="5230272"/>
                    <a:pt x="649650" y="5277014"/>
                    <a:pt x="1000028" y="5242831"/>
                  </a:cubicBezTo>
                  <a:cubicBezTo>
                    <a:pt x="974390" y="3502338"/>
                    <a:pt x="1030842" y="1753577"/>
                    <a:pt x="1005204" y="13084"/>
                  </a:cubicBezTo>
                  <a:close/>
                </a:path>
              </a:pathLst>
            </a:custGeom>
            <a:gradFill>
              <a:gsLst>
                <a:gs pos="0">
                  <a:schemeClr val="accent6">
                    <a:lumMod val="110000"/>
                    <a:satMod val="105000"/>
                    <a:tint val="67000"/>
                  </a:schemeClr>
                </a:gs>
                <a:gs pos="74000">
                  <a:schemeClr val="accent6">
                    <a:lumMod val="105000"/>
                    <a:satMod val="103000"/>
                    <a:tint val="73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TextBox 46"/>
            <p:cNvSpPr txBox="1"/>
            <p:nvPr/>
          </p:nvSpPr>
          <p:spPr>
            <a:xfrm rot="16200000">
              <a:off x="-540472" y="3325149"/>
              <a:ext cx="16218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uk-UA" sz="2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пріоритети</a:t>
              </a:r>
              <a:endPara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437122" y="6351881"/>
            <a:ext cx="571935" cy="276999"/>
          </a:xfrm>
          <a:custGeom>
            <a:avLst/>
            <a:gdLst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1935" h="276999">
                <a:moveTo>
                  <a:pt x="0" y="0"/>
                </a:moveTo>
                <a:lnTo>
                  <a:pt x="390304" y="0"/>
                </a:lnTo>
                <a:cubicBezTo>
                  <a:pt x="511173" y="4892"/>
                  <a:pt x="444716" y="120908"/>
                  <a:pt x="571935" y="138500"/>
                </a:cubicBezTo>
                <a:cubicBezTo>
                  <a:pt x="447891" y="146566"/>
                  <a:pt x="504823" y="272108"/>
                  <a:pt x="390304" y="276999"/>
                </a:cubicBezTo>
                <a:lnTo>
                  <a:pt x="0" y="276999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bIns="0" rtlCol="0">
            <a:spAutoFit/>
          </a:bodyPr>
          <a:lstStyle>
            <a:defPPr>
              <a:defRPr lang="ru-RU"/>
            </a:defPPr>
            <a:lvl1pPr algn="ctr">
              <a:defRPr>
                <a:solidFill>
                  <a:schemeClr val="tx1"/>
                </a:solidFill>
                <a:effectLst>
                  <a:glow rad="165100">
                    <a:schemeClr val="accent4">
                      <a:satMod val="175000"/>
                      <a:alpha val="50000"/>
                    </a:schemeClr>
                  </a:glow>
                </a:effectLst>
              </a:defRPr>
            </a:lvl1pPr>
          </a:lstStyle>
          <a:p>
            <a:r>
              <a:rPr lang="uk-UA" dirty="0"/>
              <a:t>15</a:t>
            </a:r>
            <a:endParaRPr lang="ru-RU" dirty="0"/>
          </a:p>
        </p:txBody>
      </p:sp>
      <p:sp>
        <p:nvSpPr>
          <p:cNvPr id="49" name="TextBox 48"/>
          <p:cNvSpPr txBox="1"/>
          <p:nvPr/>
        </p:nvSpPr>
        <p:spPr>
          <a:xfrm>
            <a:off x="437122" y="5951118"/>
            <a:ext cx="571935" cy="276999"/>
          </a:xfrm>
          <a:custGeom>
            <a:avLst/>
            <a:gdLst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1935" h="276999">
                <a:moveTo>
                  <a:pt x="0" y="0"/>
                </a:moveTo>
                <a:lnTo>
                  <a:pt x="390304" y="0"/>
                </a:lnTo>
                <a:cubicBezTo>
                  <a:pt x="511173" y="4892"/>
                  <a:pt x="444716" y="120908"/>
                  <a:pt x="571935" y="138500"/>
                </a:cubicBezTo>
                <a:cubicBezTo>
                  <a:pt x="447891" y="146566"/>
                  <a:pt x="504823" y="272108"/>
                  <a:pt x="390304" y="276999"/>
                </a:cubicBezTo>
                <a:lnTo>
                  <a:pt x="0" y="276999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bIns="0" rtlCol="0">
            <a:spAutoFit/>
          </a:bodyPr>
          <a:lstStyle>
            <a:defPPr>
              <a:defRPr lang="ru-RU"/>
            </a:defPPr>
            <a:lvl1pPr algn="ctr">
              <a:defRPr>
                <a:solidFill>
                  <a:schemeClr val="tx1"/>
                </a:solidFill>
                <a:effectLst>
                  <a:glow rad="165100">
                    <a:schemeClr val="accent4">
                      <a:satMod val="175000"/>
                      <a:alpha val="50000"/>
                    </a:schemeClr>
                  </a:glow>
                </a:effectLst>
              </a:defRPr>
            </a:lvl1pPr>
          </a:lstStyle>
          <a:p>
            <a:r>
              <a:rPr lang="uk-UA" dirty="0"/>
              <a:t>14</a:t>
            </a:r>
            <a:endParaRPr lang="ru-RU" dirty="0"/>
          </a:p>
        </p:txBody>
      </p:sp>
      <p:sp>
        <p:nvSpPr>
          <p:cNvPr id="50" name="TextBox 49"/>
          <p:cNvSpPr txBox="1"/>
          <p:nvPr/>
        </p:nvSpPr>
        <p:spPr>
          <a:xfrm>
            <a:off x="437122" y="5550360"/>
            <a:ext cx="571935" cy="276999"/>
          </a:xfrm>
          <a:custGeom>
            <a:avLst/>
            <a:gdLst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1935" h="276999">
                <a:moveTo>
                  <a:pt x="0" y="0"/>
                </a:moveTo>
                <a:lnTo>
                  <a:pt x="390304" y="0"/>
                </a:lnTo>
                <a:cubicBezTo>
                  <a:pt x="511173" y="4892"/>
                  <a:pt x="444716" y="120908"/>
                  <a:pt x="571935" y="138500"/>
                </a:cubicBezTo>
                <a:cubicBezTo>
                  <a:pt x="447891" y="146566"/>
                  <a:pt x="504823" y="272108"/>
                  <a:pt x="390304" y="276999"/>
                </a:cubicBezTo>
                <a:lnTo>
                  <a:pt x="0" y="276999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bIns="0" rtlCol="0">
            <a:spAutoFit/>
          </a:bodyPr>
          <a:lstStyle>
            <a:defPPr>
              <a:defRPr lang="ru-RU"/>
            </a:defPPr>
            <a:lvl1pPr algn="ctr">
              <a:defRPr>
                <a:solidFill>
                  <a:schemeClr val="tx1"/>
                </a:solidFill>
                <a:effectLst>
                  <a:glow rad="165100">
                    <a:schemeClr val="accent4">
                      <a:satMod val="175000"/>
                      <a:alpha val="50000"/>
                    </a:schemeClr>
                  </a:glow>
                </a:effectLst>
              </a:defRPr>
            </a:lvl1pPr>
          </a:lstStyle>
          <a:p>
            <a:r>
              <a:rPr lang="uk-UA" dirty="0"/>
              <a:t>13</a:t>
            </a:r>
            <a:endParaRPr lang="ru-RU" dirty="0"/>
          </a:p>
        </p:txBody>
      </p:sp>
      <p:sp>
        <p:nvSpPr>
          <p:cNvPr id="51" name="TextBox 50"/>
          <p:cNvSpPr txBox="1"/>
          <p:nvPr/>
        </p:nvSpPr>
        <p:spPr>
          <a:xfrm>
            <a:off x="437122" y="5149602"/>
            <a:ext cx="571935" cy="276999"/>
          </a:xfrm>
          <a:custGeom>
            <a:avLst/>
            <a:gdLst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1935" h="276999">
                <a:moveTo>
                  <a:pt x="0" y="0"/>
                </a:moveTo>
                <a:lnTo>
                  <a:pt x="390304" y="0"/>
                </a:lnTo>
                <a:cubicBezTo>
                  <a:pt x="511173" y="4892"/>
                  <a:pt x="444716" y="120908"/>
                  <a:pt x="571935" y="138500"/>
                </a:cubicBezTo>
                <a:cubicBezTo>
                  <a:pt x="447891" y="146566"/>
                  <a:pt x="504823" y="272108"/>
                  <a:pt x="390304" y="276999"/>
                </a:cubicBezTo>
                <a:lnTo>
                  <a:pt x="0" y="276999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bIns="0" rtlCol="0">
            <a:spAutoFit/>
          </a:bodyPr>
          <a:lstStyle>
            <a:defPPr>
              <a:defRPr lang="ru-RU"/>
            </a:defPPr>
            <a:lvl1pPr algn="ctr">
              <a:defRPr>
                <a:solidFill>
                  <a:schemeClr val="tx1"/>
                </a:solidFill>
                <a:effectLst>
                  <a:glow rad="165100">
                    <a:schemeClr val="accent4">
                      <a:satMod val="175000"/>
                      <a:alpha val="50000"/>
                    </a:schemeClr>
                  </a:glow>
                </a:effectLst>
              </a:defRPr>
            </a:lvl1pPr>
          </a:lstStyle>
          <a:p>
            <a:r>
              <a:rPr lang="uk-UA" dirty="0"/>
              <a:t>12</a:t>
            </a:r>
            <a:endParaRPr lang="ru-RU" dirty="0"/>
          </a:p>
        </p:txBody>
      </p:sp>
      <p:sp>
        <p:nvSpPr>
          <p:cNvPr id="52" name="TextBox 51"/>
          <p:cNvSpPr txBox="1"/>
          <p:nvPr/>
        </p:nvSpPr>
        <p:spPr>
          <a:xfrm>
            <a:off x="437122" y="4748844"/>
            <a:ext cx="571935" cy="276999"/>
          </a:xfrm>
          <a:custGeom>
            <a:avLst/>
            <a:gdLst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1935" h="276999">
                <a:moveTo>
                  <a:pt x="0" y="0"/>
                </a:moveTo>
                <a:lnTo>
                  <a:pt x="390304" y="0"/>
                </a:lnTo>
                <a:cubicBezTo>
                  <a:pt x="511173" y="4892"/>
                  <a:pt x="444716" y="120908"/>
                  <a:pt x="571935" y="138500"/>
                </a:cubicBezTo>
                <a:cubicBezTo>
                  <a:pt x="447891" y="146566"/>
                  <a:pt x="504823" y="272108"/>
                  <a:pt x="390304" y="276999"/>
                </a:cubicBezTo>
                <a:lnTo>
                  <a:pt x="0" y="276999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bIns="0" rtlCol="0">
            <a:spAutoFit/>
          </a:bodyPr>
          <a:lstStyle>
            <a:defPPr>
              <a:defRPr lang="ru-RU"/>
            </a:defPPr>
            <a:lvl1pPr algn="ctr">
              <a:defRPr>
                <a:solidFill>
                  <a:schemeClr val="tx1"/>
                </a:solidFill>
                <a:effectLst>
                  <a:glow rad="165100">
                    <a:schemeClr val="accent4">
                      <a:satMod val="175000"/>
                      <a:alpha val="50000"/>
                    </a:schemeClr>
                  </a:glow>
                </a:effectLst>
              </a:defRPr>
            </a:lvl1pPr>
          </a:lstStyle>
          <a:p>
            <a:r>
              <a:rPr lang="uk-UA" dirty="0"/>
              <a:t>11</a:t>
            </a:r>
            <a:endParaRPr lang="ru-RU" dirty="0"/>
          </a:p>
        </p:txBody>
      </p:sp>
      <p:sp>
        <p:nvSpPr>
          <p:cNvPr id="53" name="TextBox 52"/>
          <p:cNvSpPr txBox="1"/>
          <p:nvPr/>
        </p:nvSpPr>
        <p:spPr>
          <a:xfrm>
            <a:off x="437122" y="4348086"/>
            <a:ext cx="571935" cy="276999"/>
          </a:xfrm>
          <a:custGeom>
            <a:avLst/>
            <a:gdLst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1935" h="276999">
                <a:moveTo>
                  <a:pt x="0" y="0"/>
                </a:moveTo>
                <a:lnTo>
                  <a:pt x="390304" y="0"/>
                </a:lnTo>
                <a:cubicBezTo>
                  <a:pt x="511173" y="4892"/>
                  <a:pt x="444716" y="120908"/>
                  <a:pt x="571935" y="138500"/>
                </a:cubicBezTo>
                <a:cubicBezTo>
                  <a:pt x="447891" y="146566"/>
                  <a:pt x="504823" y="272108"/>
                  <a:pt x="390304" y="276999"/>
                </a:cubicBezTo>
                <a:lnTo>
                  <a:pt x="0" y="276999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bIns="0" rtlCol="0">
            <a:spAutoFit/>
          </a:bodyPr>
          <a:lstStyle>
            <a:defPPr>
              <a:defRPr lang="ru-RU"/>
            </a:defPPr>
            <a:lvl1pPr algn="ctr">
              <a:defRPr>
                <a:solidFill>
                  <a:schemeClr val="tx1"/>
                </a:solidFill>
                <a:effectLst>
                  <a:glow rad="165100">
                    <a:schemeClr val="accent4">
                      <a:satMod val="175000"/>
                      <a:alpha val="50000"/>
                    </a:schemeClr>
                  </a:glow>
                </a:effectLst>
              </a:defRPr>
            </a:lvl1pPr>
          </a:lstStyle>
          <a:p>
            <a:r>
              <a:rPr lang="uk-UA" dirty="0"/>
              <a:t>10</a:t>
            </a:r>
            <a:endParaRPr lang="ru-RU" dirty="0"/>
          </a:p>
        </p:txBody>
      </p:sp>
      <p:sp>
        <p:nvSpPr>
          <p:cNvPr id="54" name="TextBox 53"/>
          <p:cNvSpPr txBox="1"/>
          <p:nvPr/>
        </p:nvSpPr>
        <p:spPr>
          <a:xfrm>
            <a:off x="437122" y="3947328"/>
            <a:ext cx="571935" cy="276999"/>
          </a:xfrm>
          <a:custGeom>
            <a:avLst/>
            <a:gdLst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1935" h="276999">
                <a:moveTo>
                  <a:pt x="0" y="0"/>
                </a:moveTo>
                <a:lnTo>
                  <a:pt x="390304" y="0"/>
                </a:lnTo>
                <a:cubicBezTo>
                  <a:pt x="511173" y="4892"/>
                  <a:pt x="444716" y="120908"/>
                  <a:pt x="571935" y="138500"/>
                </a:cubicBezTo>
                <a:cubicBezTo>
                  <a:pt x="447891" y="146566"/>
                  <a:pt x="504823" y="272108"/>
                  <a:pt x="390304" y="276999"/>
                </a:cubicBezTo>
                <a:lnTo>
                  <a:pt x="0" y="276999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bIns="0" rtlCol="0">
            <a:spAutoFit/>
          </a:bodyPr>
          <a:lstStyle>
            <a:defPPr>
              <a:defRPr lang="ru-RU"/>
            </a:defPPr>
            <a:lvl1pPr algn="ctr">
              <a:defRPr>
                <a:solidFill>
                  <a:schemeClr val="tx1"/>
                </a:solidFill>
                <a:effectLst>
                  <a:glow rad="165100">
                    <a:schemeClr val="accent4">
                      <a:satMod val="175000"/>
                      <a:alpha val="50000"/>
                    </a:schemeClr>
                  </a:glow>
                </a:effectLst>
              </a:defRPr>
            </a:lvl1pPr>
          </a:lstStyle>
          <a:p>
            <a:r>
              <a:rPr lang="uk-UA" dirty="0"/>
              <a:t>9</a:t>
            </a:r>
            <a:endParaRPr lang="ru-RU" dirty="0"/>
          </a:p>
        </p:txBody>
      </p:sp>
      <p:sp>
        <p:nvSpPr>
          <p:cNvPr id="55" name="TextBox 54"/>
          <p:cNvSpPr txBox="1"/>
          <p:nvPr/>
        </p:nvSpPr>
        <p:spPr>
          <a:xfrm>
            <a:off x="437122" y="3546570"/>
            <a:ext cx="571935" cy="276999"/>
          </a:xfrm>
          <a:custGeom>
            <a:avLst/>
            <a:gdLst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1935" h="276999">
                <a:moveTo>
                  <a:pt x="0" y="0"/>
                </a:moveTo>
                <a:lnTo>
                  <a:pt x="390304" y="0"/>
                </a:lnTo>
                <a:cubicBezTo>
                  <a:pt x="511173" y="4892"/>
                  <a:pt x="444716" y="120908"/>
                  <a:pt x="571935" y="138500"/>
                </a:cubicBezTo>
                <a:cubicBezTo>
                  <a:pt x="447891" y="146566"/>
                  <a:pt x="504823" y="272108"/>
                  <a:pt x="390304" y="276999"/>
                </a:cubicBezTo>
                <a:lnTo>
                  <a:pt x="0" y="276999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bIns="0" rtlCol="0">
            <a:spAutoFit/>
          </a:bodyPr>
          <a:lstStyle>
            <a:defPPr>
              <a:defRPr lang="ru-RU"/>
            </a:defPPr>
            <a:lvl1pPr algn="ctr">
              <a:defRPr>
                <a:solidFill>
                  <a:schemeClr val="tx1"/>
                </a:solidFill>
                <a:effectLst>
                  <a:glow rad="165100">
                    <a:schemeClr val="accent4">
                      <a:satMod val="175000"/>
                      <a:alpha val="50000"/>
                    </a:schemeClr>
                  </a:glow>
                </a:effectLst>
              </a:defRPr>
            </a:lvl1pPr>
          </a:lstStyle>
          <a:p>
            <a:r>
              <a:rPr lang="uk-UA" dirty="0"/>
              <a:t>8</a:t>
            </a:r>
            <a:endParaRPr lang="ru-RU" dirty="0"/>
          </a:p>
        </p:txBody>
      </p:sp>
      <p:sp>
        <p:nvSpPr>
          <p:cNvPr id="56" name="TextBox 55"/>
          <p:cNvSpPr txBox="1"/>
          <p:nvPr/>
        </p:nvSpPr>
        <p:spPr>
          <a:xfrm>
            <a:off x="437122" y="3145812"/>
            <a:ext cx="571935" cy="276999"/>
          </a:xfrm>
          <a:custGeom>
            <a:avLst/>
            <a:gdLst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1935" h="276999">
                <a:moveTo>
                  <a:pt x="0" y="0"/>
                </a:moveTo>
                <a:lnTo>
                  <a:pt x="390304" y="0"/>
                </a:lnTo>
                <a:cubicBezTo>
                  <a:pt x="511173" y="4892"/>
                  <a:pt x="444716" y="120908"/>
                  <a:pt x="571935" y="138500"/>
                </a:cubicBezTo>
                <a:cubicBezTo>
                  <a:pt x="447891" y="146566"/>
                  <a:pt x="504823" y="272108"/>
                  <a:pt x="390304" y="276999"/>
                </a:cubicBezTo>
                <a:lnTo>
                  <a:pt x="0" y="276999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bIns="0" rtlCol="0">
            <a:spAutoFit/>
          </a:bodyPr>
          <a:lstStyle>
            <a:defPPr>
              <a:defRPr lang="ru-RU"/>
            </a:defPPr>
            <a:lvl1pPr algn="ctr">
              <a:defRPr>
                <a:solidFill>
                  <a:schemeClr val="tx1"/>
                </a:solidFill>
                <a:effectLst>
                  <a:glow rad="165100">
                    <a:schemeClr val="accent4">
                      <a:satMod val="175000"/>
                      <a:alpha val="50000"/>
                    </a:schemeClr>
                  </a:glow>
                </a:effectLst>
              </a:defRPr>
            </a:lvl1pPr>
          </a:lstStyle>
          <a:p>
            <a:r>
              <a:rPr lang="uk-UA" dirty="0"/>
              <a:t>7</a:t>
            </a:r>
            <a:endParaRPr lang="ru-RU" dirty="0"/>
          </a:p>
        </p:txBody>
      </p:sp>
      <p:sp>
        <p:nvSpPr>
          <p:cNvPr id="57" name="TextBox 56"/>
          <p:cNvSpPr txBox="1"/>
          <p:nvPr/>
        </p:nvSpPr>
        <p:spPr>
          <a:xfrm>
            <a:off x="437122" y="2745054"/>
            <a:ext cx="571935" cy="276999"/>
          </a:xfrm>
          <a:custGeom>
            <a:avLst/>
            <a:gdLst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1935" h="276999">
                <a:moveTo>
                  <a:pt x="0" y="0"/>
                </a:moveTo>
                <a:lnTo>
                  <a:pt x="390304" y="0"/>
                </a:lnTo>
                <a:cubicBezTo>
                  <a:pt x="511173" y="4892"/>
                  <a:pt x="444716" y="120908"/>
                  <a:pt x="571935" y="138500"/>
                </a:cubicBezTo>
                <a:cubicBezTo>
                  <a:pt x="447891" y="146566"/>
                  <a:pt x="504823" y="272108"/>
                  <a:pt x="390304" y="276999"/>
                </a:cubicBezTo>
                <a:lnTo>
                  <a:pt x="0" y="276999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bIns="0" rtlCol="0">
            <a:spAutoFit/>
          </a:bodyPr>
          <a:lstStyle>
            <a:defPPr>
              <a:defRPr lang="ru-RU"/>
            </a:defPPr>
            <a:lvl1pPr algn="ctr">
              <a:defRPr>
                <a:solidFill>
                  <a:schemeClr val="tx1"/>
                </a:solidFill>
                <a:effectLst>
                  <a:glow rad="165100">
                    <a:schemeClr val="accent4">
                      <a:satMod val="175000"/>
                      <a:alpha val="50000"/>
                    </a:schemeClr>
                  </a:glow>
                </a:effectLst>
              </a:defRPr>
            </a:lvl1pPr>
          </a:lstStyle>
          <a:p>
            <a:r>
              <a:rPr lang="uk-UA" dirty="0"/>
              <a:t>6</a:t>
            </a:r>
            <a:endParaRPr lang="ru-RU" dirty="0"/>
          </a:p>
        </p:txBody>
      </p:sp>
      <p:sp>
        <p:nvSpPr>
          <p:cNvPr id="73" name="TextBox 72"/>
          <p:cNvSpPr txBox="1"/>
          <p:nvPr/>
        </p:nvSpPr>
        <p:spPr>
          <a:xfrm>
            <a:off x="437122" y="2344296"/>
            <a:ext cx="571935" cy="276999"/>
          </a:xfrm>
          <a:custGeom>
            <a:avLst/>
            <a:gdLst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1935" h="276999">
                <a:moveTo>
                  <a:pt x="0" y="0"/>
                </a:moveTo>
                <a:lnTo>
                  <a:pt x="390304" y="0"/>
                </a:lnTo>
                <a:cubicBezTo>
                  <a:pt x="511173" y="4892"/>
                  <a:pt x="444716" y="120908"/>
                  <a:pt x="571935" y="138500"/>
                </a:cubicBezTo>
                <a:cubicBezTo>
                  <a:pt x="447891" y="146566"/>
                  <a:pt x="504823" y="272108"/>
                  <a:pt x="390304" y="276999"/>
                </a:cubicBezTo>
                <a:lnTo>
                  <a:pt x="0" y="276999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bIns="0" rtlCol="0">
            <a:spAutoFit/>
          </a:bodyPr>
          <a:lstStyle>
            <a:defPPr>
              <a:defRPr lang="ru-RU"/>
            </a:defPPr>
            <a:lvl1pPr algn="ctr">
              <a:defRPr>
                <a:solidFill>
                  <a:schemeClr val="tx1"/>
                </a:solidFill>
                <a:effectLst>
                  <a:glow rad="165100">
                    <a:schemeClr val="accent4">
                      <a:satMod val="175000"/>
                      <a:alpha val="50000"/>
                    </a:schemeClr>
                  </a:glow>
                </a:effectLst>
              </a:defRPr>
            </a:lvl1pPr>
          </a:lstStyle>
          <a:p>
            <a:r>
              <a:rPr lang="uk-UA" dirty="0"/>
              <a:t>5</a:t>
            </a:r>
            <a:endParaRPr lang="ru-RU" dirty="0"/>
          </a:p>
        </p:txBody>
      </p:sp>
      <p:sp>
        <p:nvSpPr>
          <p:cNvPr id="74" name="TextBox 73"/>
          <p:cNvSpPr txBox="1"/>
          <p:nvPr/>
        </p:nvSpPr>
        <p:spPr>
          <a:xfrm>
            <a:off x="437122" y="1943538"/>
            <a:ext cx="571935" cy="276999"/>
          </a:xfrm>
          <a:custGeom>
            <a:avLst/>
            <a:gdLst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1935" h="276999">
                <a:moveTo>
                  <a:pt x="0" y="0"/>
                </a:moveTo>
                <a:lnTo>
                  <a:pt x="390304" y="0"/>
                </a:lnTo>
                <a:cubicBezTo>
                  <a:pt x="511173" y="4892"/>
                  <a:pt x="444716" y="120908"/>
                  <a:pt x="571935" y="138500"/>
                </a:cubicBezTo>
                <a:cubicBezTo>
                  <a:pt x="447891" y="146566"/>
                  <a:pt x="504823" y="272108"/>
                  <a:pt x="390304" y="276999"/>
                </a:cubicBezTo>
                <a:lnTo>
                  <a:pt x="0" y="276999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bIns="0" rtlCol="0">
            <a:spAutoFit/>
          </a:bodyPr>
          <a:lstStyle>
            <a:defPPr>
              <a:defRPr lang="ru-RU"/>
            </a:defPPr>
            <a:lvl1pPr algn="ctr">
              <a:defRPr>
                <a:solidFill>
                  <a:schemeClr val="tx1"/>
                </a:solidFill>
                <a:effectLst>
                  <a:glow rad="165100">
                    <a:schemeClr val="accent4">
                      <a:satMod val="175000"/>
                      <a:alpha val="50000"/>
                    </a:schemeClr>
                  </a:glow>
                </a:effectLst>
              </a:defRPr>
            </a:lvl1pPr>
          </a:lstStyle>
          <a:p>
            <a:r>
              <a:rPr lang="uk-UA" dirty="0"/>
              <a:t>4</a:t>
            </a:r>
            <a:endParaRPr lang="ru-RU" dirty="0"/>
          </a:p>
        </p:txBody>
      </p:sp>
      <p:sp>
        <p:nvSpPr>
          <p:cNvPr id="75" name="TextBox 74"/>
          <p:cNvSpPr txBox="1"/>
          <p:nvPr/>
        </p:nvSpPr>
        <p:spPr>
          <a:xfrm>
            <a:off x="437122" y="1542780"/>
            <a:ext cx="571935" cy="276999"/>
          </a:xfrm>
          <a:custGeom>
            <a:avLst/>
            <a:gdLst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1935" h="276999">
                <a:moveTo>
                  <a:pt x="0" y="0"/>
                </a:moveTo>
                <a:lnTo>
                  <a:pt x="390304" y="0"/>
                </a:lnTo>
                <a:cubicBezTo>
                  <a:pt x="511173" y="4892"/>
                  <a:pt x="444716" y="120908"/>
                  <a:pt x="571935" y="138500"/>
                </a:cubicBezTo>
                <a:cubicBezTo>
                  <a:pt x="447891" y="146566"/>
                  <a:pt x="504823" y="272108"/>
                  <a:pt x="390304" y="276999"/>
                </a:cubicBezTo>
                <a:lnTo>
                  <a:pt x="0" y="276999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bIns="0" rtlCol="0">
            <a:spAutoFit/>
          </a:bodyPr>
          <a:lstStyle>
            <a:defPPr>
              <a:defRPr lang="ru-RU"/>
            </a:defPPr>
            <a:lvl1pPr algn="ctr">
              <a:defRPr>
                <a:solidFill>
                  <a:schemeClr val="tx1"/>
                </a:solidFill>
                <a:effectLst>
                  <a:glow rad="165100">
                    <a:schemeClr val="accent4">
                      <a:satMod val="175000"/>
                      <a:alpha val="50000"/>
                    </a:schemeClr>
                  </a:glow>
                </a:effectLst>
              </a:defRPr>
            </a:lvl1pPr>
          </a:lstStyle>
          <a:p>
            <a:r>
              <a:rPr lang="uk-UA" dirty="0"/>
              <a:t>3</a:t>
            </a:r>
            <a:endParaRPr lang="ru-RU" dirty="0"/>
          </a:p>
        </p:txBody>
      </p:sp>
      <p:sp>
        <p:nvSpPr>
          <p:cNvPr id="76" name="TextBox 75"/>
          <p:cNvSpPr txBox="1"/>
          <p:nvPr/>
        </p:nvSpPr>
        <p:spPr>
          <a:xfrm>
            <a:off x="437122" y="1142022"/>
            <a:ext cx="571935" cy="276999"/>
          </a:xfrm>
          <a:custGeom>
            <a:avLst/>
            <a:gdLst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1935" h="276999">
                <a:moveTo>
                  <a:pt x="0" y="0"/>
                </a:moveTo>
                <a:lnTo>
                  <a:pt x="390304" y="0"/>
                </a:lnTo>
                <a:cubicBezTo>
                  <a:pt x="511173" y="4892"/>
                  <a:pt x="444716" y="120908"/>
                  <a:pt x="571935" y="138500"/>
                </a:cubicBezTo>
                <a:cubicBezTo>
                  <a:pt x="447891" y="146566"/>
                  <a:pt x="504823" y="272108"/>
                  <a:pt x="390304" y="276999"/>
                </a:cubicBezTo>
                <a:lnTo>
                  <a:pt x="0" y="276999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bIns="0" rtlCol="0">
            <a:spAutoFit/>
          </a:bodyPr>
          <a:lstStyle>
            <a:defPPr>
              <a:defRPr lang="ru-RU"/>
            </a:defPPr>
            <a:lvl1pPr algn="ctr">
              <a:defRPr>
                <a:solidFill>
                  <a:schemeClr val="tx1"/>
                </a:solidFill>
                <a:effectLst>
                  <a:glow rad="165100">
                    <a:schemeClr val="accent4">
                      <a:satMod val="175000"/>
                      <a:alpha val="50000"/>
                    </a:schemeClr>
                  </a:glow>
                </a:effectLst>
              </a:defRPr>
            </a:lvl1pPr>
          </a:lstStyle>
          <a:p>
            <a:r>
              <a:rPr lang="uk-UA" dirty="0"/>
              <a:t>2</a:t>
            </a:r>
            <a:endParaRPr lang="ru-RU" dirty="0"/>
          </a:p>
        </p:txBody>
      </p:sp>
      <p:sp>
        <p:nvSpPr>
          <p:cNvPr id="77" name="TextBox 76"/>
          <p:cNvSpPr txBox="1"/>
          <p:nvPr/>
        </p:nvSpPr>
        <p:spPr>
          <a:xfrm>
            <a:off x="437122" y="741264"/>
            <a:ext cx="571935" cy="276999"/>
          </a:xfrm>
          <a:custGeom>
            <a:avLst/>
            <a:gdLst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1935" h="276999">
                <a:moveTo>
                  <a:pt x="0" y="0"/>
                </a:moveTo>
                <a:lnTo>
                  <a:pt x="390304" y="0"/>
                </a:lnTo>
                <a:cubicBezTo>
                  <a:pt x="511173" y="4892"/>
                  <a:pt x="444716" y="120908"/>
                  <a:pt x="571935" y="138500"/>
                </a:cubicBezTo>
                <a:cubicBezTo>
                  <a:pt x="447891" y="146566"/>
                  <a:pt x="504823" y="272108"/>
                  <a:pt x="390304" y="276999"/>
                </a:cubicBezTo>
                <a:lnTo>
                  <a:pt x="0" y="276999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bIns="0" rtlCol="0">
            <a:spAutoFit/>
          </a:bodyPr>
          <a:lstStyle/>
          <a:p>
            <a:pPr algn="ctr"/>
            <a:r>
              <a:rPr lang="uk-UA" dirty="0" smtClean="0">
                <a:solidFill>
                  <a:schemeClr val="tx1"/>
                </a:solidFill>
                <a:effectLst>
                  <a:glow rad="165100">
                    <a:schemeClr val="accent4">
                      <a:satMod val="175000"/>
                      <a:alpha val="50000"/>
                    </a:schemeClr>
                  </a:glow>
                </a:effectLst>
              </a:rPr>
              <a:t>1</a:t>
            </a:r>
            <a:endParaRPr lang="ru-RU" dirty="0">
              <a:solidFill>
                <a:schemeClr val="tx1"/>
              </a:solidFill>
              <a:effectLst>
                <a:glow rad="165100">
                  <a:schemeClr val="accent4">
                    <a:satMod val="175000"/>
                    <a:alpha val="50000"/>
                  </a:schemeClr>
                </a:glow>
              </a:effectLst>
            </a:endParaRPr>
          </a:p>
        </p:txBody>
      </p:sp>
      <p:sp>
        <p:nvSpPr>
          <p:cNvPr id="45" name="Rectangle 2"/>
          <p:cNvSpPr txBox="1">
            <a:spLocks noChangeArrowheads="1"/>
          </p:cNvSpPr>
          <p:nvPr/>
        </p:nvSpPr>
        <p:spPr>
          <a:xfrm>
            <a:off x="0" y="0"/>
            <a:ext cx="9144000" cy="8216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000" b="1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+mj-cs"/>
              </a:defRPr>
            </a:lvl1pPr>
          </a:lstStyle>
          <a:p>
            <a:r>
              <a:rPr lang="uk-UA" altLang="ru-RU" sz="3200" dirty="0"/>
              <a:t>Варіанти розстановки пріоритетів з </a:t>
            </a:r>
            <a:r>
              <a:rPr lang="uk-UA" altLang="ru-RU" sz="3200" dirty="0" smtClean="0"/>
              <a:t>орієнтацією</a:t>
            </a:r>
            <a:r>
              <a:rPr lang="en-US" altLang="ru-RU" sz="3200" dirty="0" smtClean="0"/>
              <a:t/>
            </a:r>
            <a:br>
              <a:rPr lang="en-US" altLang="ru-RU" sz="3200" dirty="0" smtClean="0"/>
            </a:br>
            <a:r>
              <a:rPr lang="en-US" altLang="ru-RU" sz="3200" dirty="0" smtClean="0"/>
              <a:t>                               </a:t>
            </a:r>
            <a:r>
              <a:rPr lang="uk-UA" altLang="ru-RU" sz="3200" dirty="0" smtClean="0"/>
              <a:t> </a:t>
            </a:r>
            <a:r>
              <a:rPr lang="uk-UA" altLang="ru-RU" sz="3200" dirty="0"/>
              <a:t>на </a:t>
            </a:r>
            <a:r>
              <a:rPr lang="uk-UA" altLang="ru-RU" sz="3200" u="sng" dirty="0">
                <a:solidFill>
                  <a:schemeClr val="tx1"/>
                </a:solidFill>
              </a:rPr>
              <a:t>спеціальність</a:t>
            </a:r>
            <a:endParaRPr lang="ru-RU" altLang="ru-RU" sz="3200" u="sng" dirty="0">
              <a:solidFill>
                <a:schemeClr val="tx1"/>
              </a:solidFill>
            </a:endParaRPr>
          </a:p>
        </p:txBody>
      </p:sp>
      <p:grpSp>
        <p:nvGrpSpPr>
          <p:cNvPr id="6" name="Группа 5" hidden="1"/>
          <p:cNvGrpSpPr/>
          <p:nvPr/>
        </p:nvGrpSpPr>
        <p:grpSpPr>
          <a:xfrm>
            <a:off x="740625" y="956541"/>
            <a:ext cx="571935" cy="5766437"/>
            <a:chOff x="740625" y="956541"/>
            <a:chExt cx="571935" cy="5766437"/>
          </a:xfrm>
        </p:grpSpPr>
        <p:sp>
          <p:nvSpPr>
            <p:cNvPr id="81" name="TextBox 80"/>
            <p:cNvSpPr txBox="1"/>
            <p:nvPr/>
          </p:nvSpPr>
          <p:spPr>
            <a:xfrm>
              <a:off x="740625" y="6445979"/>
              <a:ext cx="571935" cy="276999"/>
            </a:xfrm>
            <a:custGeom>
              <a:avLst/>
              <a:gdLst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1935" h="276999">
                  <a:moveTo>
                    <a:pt x="0" y="0"/>
                  </a:moveTo>
                  <a:lnTo>
                    <a:pt x="390304" y="0"/>
                  </a:lnTo>
                  <a:cubicBezTo>
                    <a:pt x="511173" y="4892"/>
                    <a:pt x="444716" y="120908"/>
                    <a:pt x="571935" y="138500"/>
                  </a:cubicBezTo>
                  <a:cubicBezTo>
                    <a:pt x="447891" y="146566"/>
                    <a:pt x="504823" y="272108"/>
                    <a:pt x="390304" y="276999"/>
                  </a:cubicBezTo>
                  <a:lnTo>
                    <a:pt x="0" y="276999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lIns="0" tIns="0" bIns="0" rtlCol="0">
              <a:spAutoFit/>
            </a:bodyPr>
            <a:lstStyle>
              <a:defPPr>
                <a:defRPr lang="ru-RU"/>
              </a:defPPr>
              <a:lvl1pPr algn="ctr">
                <a:defRPr>
                  <a:solidFill>
                    <a:schemeClr val="tx1"/>
                  </a:solidFill>
                  <a:effectLst>
                    <a:glow rad="165100">
                      <a:schemeClr val="accent4">
                        <a:satMod val="175000"/>
                        <a:alpha val="50000"/>
                      </a:schemeClr>
                    </a:glow>
                  </a:effectLst>
                </a:defRPr>
              </a:lvl1pPr>
            </a:lstStyle>
            <a:p>
              <a:r>
                <a:rPr lang="uk-UA" dirty="0"/>
                <a:t>15</a:t>
              </a:r>
              <a:endParaRPr lang="ru-RU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740625" y="6140085"/>
              <a:ext cx="571935" cy="276999"/>
            </a:xfrm>
            <a:custGeom>
              <a:avLst/>
              <a:gdLst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1935" h="276999">
                  <a:moveTo>
                    <a:pt x="0" y="0"/>
                  </a:moveTo>
                  <a:lnTo>
                    <a:pt x="390304" y="0"/>
                  </a:lnTo>
                  <a:cubicBezTo>
                    <a:pt x="511173" y="4892"/>
                    <a:pt x="444716" y="120908"/>
                    <a:pt x="571935" y="138500"/>
                  </a:cubicBezTo>
                  <a:cubicBezTo>
                    <a:pt x="447891" y="146566"/>
                    <a:pt x="504823" y="272108"/>
                    <a:pt x="390304" y="276999"/>
                  </a:cubicBezTo>
                  <a:lnTo>
                    <a:pt x="0" y="276999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lIns="0" tIns="0" bIns="0" rtlCol="0">
              <a:spAutoFit/>
            </a:bodyPr>
            <a:lstStyle>
              <a:defPPr>
                <a:defRPr lang="ru-RU"/>
              </a:defPPr>
              <a:lvl1pPr algn="ctr">
                <a:defRPr>
                  <a:solidFill>
                    <a:schemeClr val="tx1"/>
                  </a:solidFill>
                  <a:effectLst>
                    <a:glow rad="165100">
                      <a:schemeClr val="accent4">
                        <a:satMod val="175000"/>
                        <a:alpha val="50000"/>
                      </a:schemeClr>
                    </a:glow>
                  </a:effectLst>
                </a:defRPr>
              </a:lvl1pPr>
            </a:lstStyle>
            <a:p>
              <a:r>
                <a:rPr lang="uk-UA" dirty="0" smtClean="0"/>
                <a:t>10</a:t>
              </a:r>
              <a:endParaRPr lang="ru-RU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740625" y="5848638"/>
              <a:ext cx="571935" cy="276999"/>
            </a:xfrm>
            <a:custGeom>
              <a:avLst/>
              <a:gdLst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1935" h="276999">
                  <a:moveTo>
                    <a:pt x="0" y="0"/>
                  </a:moveTo>
                  <a:lnTo>
                    <a:pt x="390304" y="0"/>
                  </a:lnTo>
                  <a:cubicBezTo>
                    <a:pt x="511173" y="4892"/>
                    <a:pt x="444716" y="120908"/>
                    <a:pt x="571935" y="138500"/>
                  </a:cubicBezTo>
                  <a:cubicBezTo>
                    <a:pt x="447891" y="146566"/>
                    <a:pt x="504823" y="272108"/>
                    <a:pt x="390304" y="276999"/>
                  </a:cubicBezTo>
                  <a:lnTo>
                    <a:pt x="0" y="276999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lIns="0" tIns="0" bIns="0" rtlCol="0">
              <a:spAutoFit/>
            </a:bodyPr>
            <a:lstStyle>
              <a:defPPr>
                <a:defRPr lang="ru-RU"/>
              </a:defPPr>
              <a:lvl1pPr algn="ctr">
                <a:defRPr>
                  <a:solidFill>
                    <a:schemeClr val="tx1"/>
                  </a:solidFill>
                  <a:effectLst>
                    <a:glow rad="165100">
                      <a:schemeClr val="accent4">
                        <a:satMod val="175000"/>
                        <a:alpha val="50000"/>
                      </a:schemeClr>
                    </a:glow>
                  </a:effectLst>
                </a:defRPr>
              </a:lvl1pPr>
            </a:lstStyle>
            <a:p>
              <a:r>
                <a:rPr lang="uk-UA" dirty="0" smtClean="0"/>
                <a:t>5</a:t>
              </a:r>
              <a:endParaRPr lang="ru-RU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740625" y="5211647"/>
              <a:ext cx="571935" cy="276999"/>
            </a:xfrm>
            <a:custGeom>
              <a:avLst/>
              <a:gdLst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1935" h="276999">
                  <a:moveTo>
                    <a:pt x="0" y="0"/>
                  </a:moveTo>
                  <a:lnTo>
                    <a:pt x="390304" y="0"/>
                  </a:lnTo>
                  <a:cubicBezTo>
                    <a:pt x="511173" y="4892"/>
                    <a:pt x="444716" y="120908"/>
                    <a:pt x="571935" y="138500"/>
                  </a:cubicBezTo>
                  <a:cubicBezTo>
                    <a:pt x="447891" y="146566"/>
                    <a:pt x="504823" y="272108"/>
                    <a:pt x="390304" y="276999"/>
                  </a:cubicBezTo>
                  <a:lnTo>
                    <a:pt x="0" y="276999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lIns="0" tIns="0" bIns="0" rtlCol="0">
              <a:spAutoFit/>
            </a:bodyPr>
            <a:lstStyle>
              <a:defPPr>
                <a:defRPr lang="ru-RU"/>
              </a:defPPr>
              <a:lvl1pPr algn="ctr">
                <a:defRPr>
                  <a:solidFill>
                    <a:schemeClr val="tx1"/>
                  </a:solidFill>
                  <a:effectLst>
                    <a:glow rad="165100">
                      <a:schemeClr val="accent4">
                        <a:satMod val="175000"/>
                        <a:alpha val="50000"/>
                      </a:schemeClr>
                    </a:glow>
                  </a:effectLst>
                </a:defRPr>
              </a:lvl1pPr>
            </a:lstStyle>
            <a:p>
              <a:r>
                <a:rPr lang="uk-UA" dirty="0" smtClean="0"/>
                <a:t>14</a:t>
              </a:r>
              <a:endParaRPr lang="ru-RU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740625" y="4915519"/>
              <a:ext cx="571935" cy="276999"/>
            </a:xfrm>
            <a:custGeom>
              <a:avLst/>
              <a:gdLst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1935" h="276999">
                  <a:moveTo>
                    <a:pt x="0" y="0"/>
                  </a:moveTo>
                  <a:lnTo>
                    <a:pt x="390304" y="0"/>
                  </a:lnTo>
                  <a:cubicBezTo>
                    <a:pt x="511173" y="4892"/>
                    <a:pt x="444716" y="120908"/>
                    <a:pt x="571935" y="138500"/>
                  </a:cubicBezTo>
                  <a:cubicBezTo>
                    <a:pt x="447891" y="146566"/>
                    <a:pt x="504823" y="272108"/>
                    <a:pt x="390304" y="276999"/>
                  </a:cubicBezTo>
                  <a:lnTo>
                    <a:pt x="0" y="276999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lIns="0" tIns="0" bIns="0" rtlCol="0">
              <a:spAutoFit/>
            </a:bodyPr>
            <a:lstStyle>
              <a:defPPr>
                <a:defRPr lang="ru-RU"/>
              </a:defPPr>
              <a:lvl1pPr algn="ctr">
                <a:defRPr>
                  <a:solidFill>
                    <a:schemeClr val="tx1"/>
                  </a:solidFill>
                  <a:effectLst>
                    <a:glow rad="165100">
                      <a:schemeClr val="accent4">
                        <a:satMod val="175000"/>
                        <a:alpha val="50000"/>
                      </a:schemeClr>
                    </a:glow>
                  </a:effectLst>
                </a:defRPr>
              </a:lvl1pPr>
            </a:lstStyle>
            <a:p>
              <a:r>
                <a:rPr lang="uk-UA" dirty="0" smtClean="0"/>
                <a:t>9</a:t>
              </a:r>
              <a:endParaRPr lang="ru-RU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740625" y="4619391"/>
              <a:ext cx="571935" cy="276999"/>
            </a:xfrm>
            <a:custGeom>
              <a:avLst/>
              <a:gdLst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1935" h="276999">
                  <a:moveTo>
                    <a:pt x="0" y="0"/>
                  </a:moveTo>
                  <a:lnTo>
                    <a:pt x="390304" y="0"/>
                  </a:lnTo>
                  <a:cubicBezTo>
                    <a:pt x="511173" y="4892"/>
                    <a:pt x="444716" y="120908"/>
                    <a:pt x="571935" y="138500"/>
                  </a:cubicBezTo>
                  <a:cubicBezTo>
                    <a:pt x="447891" y="146566"/>
                    <a:pt x="504823" y="272108"/>
                    <a:pt x="390304" y="276999"/>
                  </a:cubicBezTo>
                  <a:lnTo>
                    <a:pt x="0" y="276999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lIns="0" tIns="0" bIns="0" rtlCol="0">
              <a:spAutoFit/>
            </a:bodyPr>
            <a:lstStyle>
              <a:defPPr>
                <a:defRPr lang="ru-RU"/>
              </a:defPPr>
              <a:lvl1pPr algn="ctr">
                <a:defRPr>
                  <a:solidFill>
                    <a:schemeClr val="tx1"/>
                  </a:solidFill>
                  <a:effectLst>
                    <a:glow rad="165100">
                      <a:schemeClr val="accent4">
                        <a:satMod val="175000"/>
                        <a:alpha val="50000"/>
                      </a:schemeClr>
                    </a:glow>
                  </a:effectLst>
                </a:defRPr>
              </a:lvl1pPr>
            </a:lstStyle>
            <a:p>
              <a:r>
                <a:rPr lang="uk-UA" dirty="0" smtClean="0"/>
                <a:t>4</a:t>
              </a:r>
              <a:endParaRPr lang="ru-RU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740625" y="4009345"/>
              <a:ext cx="571935" cy="276999"/>
            </a:xfrm>
            <a:custGeom>
              <a:avLst/>
              <a:gdLst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1935" h="276999">
                  <a:moveTo>
                    <a:pt x="0" y="0"/>
                  </a:moveTo>
                  <a:lnTo>
                    <a:pt x="390304" y="0"/>
                  </a:lnTo>
                  <a:cubicBezTo>
                    <a:pt x="511173" y="4892"/>
                    <a:pt x="444716" y="120908"/>
                    <a:pt x="571935" y="138500"/>
                  </a:cubicBezTo>
                  <a:cubicBezTo>
                    <a:pt x="447891" y="146566"/>
                    <a:pt x="504823" y="272108"/>
                    <a:pt x="390304" y="276999"/>
                  </a:cubicBezTo>
                  <a:lnTo>
                    <a:pt x="0" y="276999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lIns="0" tIns="0" bIns="0" rtlCol="0">
              <a:spAutoFit/>
            </a:bodyPr>
            <a:lstStyle>
              <a:defPPr>
                <a:defRPr lang="ru-RU"/>
              </a:defPPr>
              <a:lvl1pPr algn="ctr">
                <a:defRPr>
                  <a:solidFill>
                    <a:schemeClr val="tx1"/>
                  </a:solidFill>
                  <a:effectLst>
                    <a:glow rad="165100">
                      <a:schemeClr val="accent4">
                        <a:satMod val="175000"/>
                        <a:alpha val="50000"/>
                      </a:schemeClr>
                    </a:glow>
                  </a:effectLst>
                </a:defRPr>
              </a:lvl1pPr>
            </a:lstStyle>
            <a:p>
              <a:r>
                <a:rPr lang="uk-UA" dirty="0" smtClean="0"/>
                <a:t>13</a:t>
              </a:r>
              <a:endParaRPr lang="ru-RU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740625" y="3713217"/>
              <a:ext cx="571935" cy="276999"/>
            </a:xfrm>
            <a:custGeom>
              <a:avLst/>
              <a:gdLst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1935" h="276999">
                  <a:moveTo>
                    <a:pt x="0" y="0"/>
                  </a:moveTo>
                  <a:lnTo>
                    <a:pt x="390304" y="0"/>
                  </a:lnTo>
                  <a:cubicBezTo>
                    <a:pt x="511173" y="4892"/>
                    <a:pt x="444716" y="120908"/>
                    <a:pt x="571935" y="138500"/>
                  </a:cubicBezTo>
                  <a:cubicBezTo>
                    <a:pt x="447891" y="146566"/>
                    <a:pt x="504823" y="272108"/>
                    <a:pt x="390304" y="276999"/>
                  </a:cubicBezTo>
                  <a:lnTo>
                    <a:pt x="0" y="276999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lIns="0" tIns="0" bIns="0" rtlCol="0">
              <a:spAutoFit/>
            </a:bodyPr>
            <a:lstStyle>
              <a:defPPr>
                <a:defRPr lang="ru-RU"/>
              </a:defPPr>
              <a:lvl1pPr algn="ctr">
                <a:defRPr>
                  <a:solidFill>
                    <a:schemeClr val="tx1"/>
                  </a:solidFill>
                  <a:effectLst>
                    <a:glow rad="165100">
                      <a:schemeClr val="accent4">
                        <a:satMod val="175000"/>
                        <a:alpha val="50000"/>
                      </a:schemeClr>
                    </a:glow>
                  </a:effectLst>
                </a:defRPr>
              </a:lvl1pPr>
            </a:lstStyle>
            <a:p>
              <a:r>
                <a:rPr lang="uk-UA" dirty="0"/>
                <a:t>8</a:t>
              </a:r>
              <a:endParaRPr lang="ru-RU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740625" y="3417089"/>
              <a:ext cx="571935" cy="276999"/>
            </a:xfrm>
            <a:custGeom>
              <a:avLst/>
              <a:gdLst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1935" h="276999">
                  <a:moveTo>
                    <a:pt x="0" y="0"/>
                  </a:moveTo>
                  <a:lnTo>
                    <a:pt x="390304" y="0"/>
                  </a:lnTo>
                  <a:cubicBezTo>
                    <a:pt x="511173" y="4892"/>
                    <a:pt x="444716" y="120908"/>
                    <a:pt x="571935" y="138500"/>
                  </a:cubicBezTo>
                  <a:cubicBezTo>
                    <a:pt x="447891" y="146566"/>
                    <a:pt x="504823" y="272108"/>
                    <a:pt x="390304" y="276999"/>
                  </a:cubicBezTo>
                  <a:lnTo>
                    <a:pt x="0" y="276999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lIns="0" tIns="0" bIns="0" rtlCol="0">
              <a:spAutoFit/>
            </a:bodyPr>
            <a:lstStyle>
              <a:defPPr>
                <a:defRPr lang="ru-RU"/>
              </a:defPPr>
              <a:lvl1pPr algn="ctr">
                <a:defRPr>
                  <a:solidFill>
                    <a:schemeClr val="tx1"/>
                  </a:solidFill>
                  <a:effectLst>
                    <a:glow rad="165100">
                      <a:schemeClr val="accent4">
                        <a:satMod val="175000"/>
                        <a:alpha val="50000"/>
                      </a:schemeClr>
                    </a:glow>
                  </a:effectLst>
                </a:defRPr>
              </a:lvl1pPr>
            </a:lstStyle>
            <a:p>
              <a:r>
                <a:rPr lang="uk-UA" dirty="0" smtClean="0"/>
                <a:t>3</a:t>
              </a:r>
              <a:endParaRPr lang="ru-RU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740625" y="2763817"/>
              <a:ext cx="571935" cy="276999"/>
            </a:xfrm>
            <a:custGeom>
              <a:avLst/>
              <a:gdLst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1935" h="276999">
                  <a:moveTo>
                    <a:pt x="0" y="0"/>
                  </a:moveTo>
                  <a:lnTo>
                    <a:pt x="390304" y="0"/>
                  </a:lnTo>
                  <a:cubicBezTo>
                    <a:pt x="511173" y="4892"/>
                    <a:pt x="444716" y="120908"/>
                    <a:pt x="571935" y="138500"/>
                  </a:cubicBezTo>
                  <a:cubicBezTo>
                    <a:pt x="447891" y="146566"/>
                    <a:pt x="504823" y="272108"/>
                    <a:pt x="390304" y="276999"/>
                  </a:cubicBezTo>
                  <a:lnTo>
                    <a:pt x="0" y="276999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lIns="0" tIns="0" bIns="0" rtlCol="0">
              <a:spAutoFit/>
            </a:bodyPr>
            <a:lstStyle>
              <a:defPPr>
                <a:defRPr lang="ru-RU"/>
              </a:defPPr>
              <a:lvl1pPr algn="ctr">
                <a:defRPr>
                  <a:solidFill>
                    <a:schemeClr val="tx1"/>
                  </a:solidFill>
                  <a:effectLst>
                    <a:glow rad="165100">
                      <a:schemeClr val="accent4">
                        <a:satMod val="175000"/>
                        <a:alpha val="50000"/>
                      </a:schemeClr>
                    </a:glow>
                  </a:effectLst>
                </a:defRPr>
              </a:lvl1pPr>
            </a:lstStyle>
            <a:p>
              <a:r>
                <a:rPr lang="uk-UA" dirty="0" smtClean="0"/>
                <a:t>12</a:t>
              </a:r>
              <a:endParaRPr lang="ru-RU" dirty="0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740625" y="2467689"/>
              <a:ext cx="571935" cy="276999"/>
            </a:xfrm>
            <a:custGeom>
              <a:avLst/>
              <a:gdLst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1935" h="276999">
                  <a:moveTo>
                    <a:pt x="0" y="0"/>
                  </a:moveTo>
                  <a:lnTo>
                    <a:pt x="390304" y="0"/>
                  </a:lnTo>
                  <a:cubicBezTo>
                    <a:pt x="511173" y="4892"/>
                    <a:pt x="444716" y="120908"/>
                    <a:pt x="571935" y="138500"/>
                  </a:cubicBezTo>
                  <a:cubicBezTo>
                    <a:pt x="447891" y="146566"/>
                    <a:pt x="504823" y="272108"/>
                    <a:pt x="390304" y="276999"/>
                  </a:cubicBezTo>
                  <a:lnTo>
                    <a:pt x="0" y="276999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lIns="0" tIns="0" bIns="0" rtlCol="0">
              <a:spAutoFit/>
            </a:bodyPr>
            <a:lstStyle>
              <a:defPPr>
                <a:defRPr lang="ru-RU"/>
              </a:defPPr>
              <a:lvl1pPr algn="ctr">
                <a:defRPr>
                  <a:solidFill>
                    <a:schemeClr val="tx1"/>
                  </a:solidFill>
                  <a:effectLst>
                    <a:glow rad="165100">
                      <a:schemeClr val="accent4">
                        <a:satMod val="175000"/>
                        <a:alpha val="50000"/>
                      </a:schemeClr>
                    </a:glow>
                  </a:effectLst>
                </a:defRPr>
              </a:lvl1pPr>
            </a:lstStyle>
            <a:p>
              <a:r>
                <a:rPr lang="uk-UA" dirty="0" smtClean="0"/>
                <a:t>7</a:t>
              </a:r>
              <a:endParaRPr lang="ru-RU" dirty="0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740625" y="2171561"/>
              <a:ext cx="571935" cy="276999"/>
            </a:xfrm>
            <a:custGeom>
              <a:avLst/>
              <a:gdLst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1935" h="276999">
                  <a:moveTo>
                    <a:pt x="0" y="0"/>
                  </a:moveTo>
                  <a:lnTo>
                    <a:pt x="390304" y="0"/>
                  </a:lnTo>
                  <a:cubicBezTo>
                    <a:pt x="511173" y="4892"/>
                    <a:pt x="444716" y="120908"/>
                    <a:pt x="571935" y="138500"/>
                  </a:cubicBezTo>
                  <a:cubicBezTo>
                    <a:pt x="447891" y="146566"/>
                    <a:pt x="504823" y="272108"/>
                    <a:pt x="390304" y="276999"/>
                  </a:cubicBezTo>
                  <a:lnTo>
                    <a:pt x="0" y="276999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lIns="0" tIns="0" bIns="0" rtlCol="0">
              <a:spAutoFit/>
            </a:bodyPr>
            <a:lstStyle>
              <a:defPPr>
                <a:defRPr lang="ru-RU"/>
              </a:defPPr>
              <a:lvl1pPr algn="ctr">
                <a:defRPr>
                  <a:solidFill>
                    <a:schemeClr val="tx1"/>
                  </a:solidFill>
                  <a:effectLst>
                    <a:glow rad="165100">
                      <a:schemeClr val="accent4">
                        <a:satMod val="175000"/>
                        <a:alpha val="50000"/>
                      </a:schemeClr>
                    </a:glow>
                  </a:effectLst>
                </a:defRPr>
              </a:lvl1pPr>
            </a:lstStyle>
            <a:p>
              <a:r>
                <a:rPr lang="uk-UA" dirty="0" smtClean="0"/>
                <a:t>2</a:t>
              </a:r>
              <a:endParaRPr lang="ru-RU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740625" y="1548797"/>
              <a:ext cx="571935" cy="276999"/>
            </a:xfrm>
            <a:custGeom>
              <a:avLst/>
              <a:gdLst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1935" h="276999">
                  <a:moveTo>
                    <a:pt x="0" y="0"/>
                  </a:moveTo>
                  <a:lnTo>
                    <a:pt x="390304" y="0"/>
                  </a:lnTo>
                  <a:cubicBezTo>
                    <a:pt x="511173" y="4892"/>
                    <a:pt x="444716" y="120908"/>
                    <a:pt x="571935" y="138500"/>
                  </a:cubicBezTo>
                  <a:cubicBezTo>
                    <a:pt x="447891" y="146566"/>
                    <a:pt x="504823" y="272108"/>
                    <a:pt x="390304" y="276999"/>
                  </a:cubicBezTo>
                  <a:lnTo>
                    <a:pt x="0" y="276999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lIns="0" tIns="0" bIns="0" rtlCol="0">
              <a:spAutoFit/>
            </a:bodyPr>
            <a:lstStyle>
              <a:defPPr>
                <a:defRPr lang="ru-RU"/>
              </a:defPPr>
              <a:lvl1pPr algn="ctr">
                <a:defRPr>
                  <a:solidFill>
                    <a:schemeClr val="tx1"/>
                  </a:solidFill>
                  <a:effectLst>
                    <a:glow rad="165100">
                      <a:schemeClr val="accent4">
                        <a:satMod val="175000"/>
                        <a:alpha val="50000"/>
                      </a:schemeClr>
                    </a:glow>
                  </a:effectLst>
                </a:defRPr>
              </a:lvl1pPr>
            </a:lstStyle>
            <a:p>
              <a:r>
                <a:rPr lang="uk-UA" dirty="0" smtClean="0"/>
                <a:t>11</a:t>
              </a:r>
              <a:endParaRPr lang="ru-RU" dirty="0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740625" y="1252669"/>
              <a:ext cx="571935" cy="276999"/>
            </a:xfrm>
            <a:custGeom>
              <a:avLst/>
              <a:gdLst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1935" h="276999">
                  <a:moveTo>
                    <a:pt x="0" y="0"/>
                  </a:moveTo>
                  <a:lnTo>
                    <a:pt x="390304" y="0"/>
                  </a:lnTo>
                  <a:cubicBezTo>
                    <a:pt x="511173" y="4892"/>
                    <a:pt x="444716" y="120908"/>
                    <a:pt x="571935" y="138500"/>
                  </a:cubicBezTo>
                  <a:cubicBezTo>
                    <a:pt x="447891" y="146566"/>
                    <a:pt x="504823" y="272108"/>
                    <a:pt x="390304" y="276999"/>
                  </a:cubicBezTo>
                  <a:lnTo>
                    <a:pt x="0" y="276999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lIns="0" tIns="0" bIns="0" rtlCol="0">
              <a:spAutoFit/>
            </a:bodyPr>
            <a:lstStyle>
              <a:defPPr>
                <a:defRPr lang="ru-RU"/>
              </a:defPPr>
              <a:lvl1pPr algn="ctr">
                <a:defRPr>
                  <a:solidFill>
                    <a:schemeClr val="tx1"/>
                  </a:solidFill>
                  <a:effectLst>
                    <a:glow rad="165100">
                      <a:schemeClr val="accent4">
                        <a:satMod val="175000"/>
                        <a:alpha val="50000"/>
                      </a:schemeClr>
                    </a:glow>
                  </a:effectLst>
                </a:defRPr>
              </a:lvl1pPr>
            </a:lstStyle>
            <a:p>
              <a:r>
                <a:rPr lang="uk-UA" dirty="0" smtClean="0"/>
                <a:t>6</a:t>
              </a:r>
              <a:endParaRPr lang="ru-RU" dirty="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740625" y="956541"/>
              <a:ext cx="571935" cy="276999"/>
            </a:xfrm>
            <a:custGeom>
              <a:avLst/>
              <a:gdLst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1935" h="276999">
                  <a:moveTo>
                    <a:pt x="0" y="0"/>
                  </a:moveTo>
                  <a:lnTo>
                    <a:pt x="390304" y="0"/>
                  </a:lnTo>
                  <a:cubicBezTo>
                    <a:pt x="511173" y="4892"/>
                    <a:pt x="444716" y="120908"/>
                    <a:pt x="571935" y="138500"/>
                  </a:cubicBezTo>
                  <a:cubicBezTo>
                    <a:pt x="447891" y="146566"/>
                    <a:pt x="504823" y="272108"/>
                    <a:pt x="390304" y="276999"/>
                  </a:cubicBezTo>
                  <a:lnTo>
                    <a:pt x="0" y="276999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lIns="0" tIns="0" bIns="0" rtlCol="0">
              <a:spAutoFit/>
            </a:bodyPr>
            <a:lstStyle/>
            <a:p>
              <a:pPr algn="ctr"/>
              <a:r>
                <a:rPr lang="uk-UA" dirty="0" smtClean="0">
                  <a:solidFill>
                    <a:schemeClr val="tx1"/>
                  </a:solidFill>
                  <a:effectLst>
                    <a:glow rad="165100">
                      <a:schemeClr val="accent4">
                        <a:satMod val="175000"/>
                        <a:alpha val="50000"/>
                      </a:schemeClr>
                    </a:glow>
                  </a:effectLst>
                </a:rPr>
                <a:t>1</a:t>
              </a:r>
              <a:endParaRPr lang="ru-RU" dirty="0">
                <a:solidFill>
                  <a:schemeClr val="tx1"/>
                </a:solidFill>
                <a:effectLst>
                  <a:glow rad="165100">
                    <a:schemeClr val="accent4">
                      <a:satMod val="175000"/>
                      <a:alpha val="50000"/>
                    </a:schemeClr>
                  </a:glo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63902294"/>
      </p:ext>
    </p:extLst>
  </p:cSld>
  <p:clrMapOvr>
    <a:masterClrMapping/>
  </p:clrMapOvr>
  <p:transition spd="slow" advClick="0" advTm="6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42" presetClass="path" presetSubtype="0" repeatCount="indefinite" accel="50000" decel="50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0.0007 0.01342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00" y="671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10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11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13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14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15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16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250"/>
                            </p:stCondLst>
                            <p:childTnLst>
                              <p:par>
                                <p:cTn id="65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7.40741E-7 L 0.03403 0.03241 " pathEditMode="relative" rAng="0" ptsTypes="AA">
                                      <p:cBhvr>
                                        <p:cTn id="66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1" y="1620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07407E-6 L 0.03403 0.15116 " pathEditMode="relative" rAng="0" ptsTypes="AA">
                                      <p:cBhvr>
                                        <p:cTn id="68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1" y="7546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11111E-6 L 0.03403 0.27454 " pathEditMode="relative" rAng="0" ptsTypes="AA">
                                      <p:cBhvr>
                                        <p:cTn id="70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1" y="13727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22222E-6 L 0.03229 0.39051 " pathEditMode="relative" rAng="0" ptsTypes="AA">
                                      <p:cBhvr>
                                        <p:cTn id="72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5" y="19514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96296E-6 L 0.03316 0.51018 " pathEditMode="relative" rAng="0" ptsTypes="AA">
                                      <p:cBhvr>
                                        <p:cTn id="7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9" y="25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250"/>
                            </p:stCondLst>
                            <p:childTnLst>
                              <p:par>
                                <p:cTn id="7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7037E-7 L 0.03403 -0.21736 " pathEditMode="relative" rAng="0" ptsTypes="AA">
                                      <p:cBhvr>
                                        <p:cTn id="7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1" y="-10880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81481E-6 L 0.03403 -0.09769 " pathEditMode="relative" rAng="0" ptsTypes="AA">
                                      <p:cBhvr>
                                        <p:cTn id="7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1" y="-4884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48148E-6 L 0.03316 0.02477 " pathEditMode="relative" rAng="0" ptsTypes="AA">
                                      <p:cBhvr>
                                        <p:cTn id="8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9" y="1227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33333E-6 L 0.03282 0.14121 " pathEditMode="relative" rAng="0" ptsTypes="AA">
                                      <p:cBhvr>
                                        <p:cTn id="8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2" y="7060"/>
                                    </p:animMotion>
                                  </p:childTnLst>
                                </p:cTn>
                              </p:par>
                              <p:par>
                                <p:cTn id="8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3.33333E-6 L 0.03351 0.2625 " pathEditMode="relative" rAng="0" ptsTypes="AA">
                                      <p:cBhvr>
                                        <p:cTn id="8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7" y="13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4250"/>
                            </p:stCondLst>
                            <p:childTnLst>
                              <p:par>
                                <p:cTn id="87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0 L 0.03351 -0.4662 " pathEditMode="relative" rAng="0" ptsTypes="AA">
                                      <p:cBhvr>
                                        <p:cTn id="8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7" y="-23310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81481E-6 L 0.03351 -0.34791 " pathEditMode="relative" rAng="0" ptsTypes="AA">
                                      <p:cBhvr>
                                        <p:cTn id="9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7" y="-17407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85185E-6 L 0.0342 -0.22477 " pathEditMode="relative" rAng="0" ptsTypes="AA">
                                      <p:cBhvr>
                                        <p:cTn id="9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1" y="-11250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96296E-6 L 0.03351 -0.10833 " pathEditMode="relative" rAng="0" ptsTypes="AA">
                                      <p:cBhvr>
                                        <p:cTn id="9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7" y="-5417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3.7037E-6 L 0.03351 0.01389 " pathEditMode="relative" rAng="0" ptsTypes="AA">
                                      <p:cBhvr>
                                        <p:cTn id="9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7" y="6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72" grpId="0" animBg="1"/>
      <p:bldP spid="72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  <p:bldP spid="77" grpId="0" animBg="1"/>
      <p:bldP spid="77" grpId="1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209704"/>
            <a:ext cx="8229600" cy="649287"/>
          </a:xfrm>
        </p:spPr>
        <p:txBody>
          <a:bodyPr>
            <a:normAutofit/>
          </a:bodyPr>
          <a:lstStyle/>
          <a:p>
            <a:pPr algn="r"/>
            <a:r>
              <a:rPr lang="uk-UA" altLang="ru-RU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Умови прийому до </a:t>
            </a:r>
            <a:r>
              <a:rPr lang="uk-UA" altLang="ru-RU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ВНЗ</a:t>
            </a:r>
            <a:r>
              <a:rPr lang="en-US" altLang="ru-RU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uk-UA" altLang="ru-RU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у 2015 р.</a:t>
            </a:r>
            <a:endParaRPr lang="ru-RU" altLang="ru-RU" sz="2800" b="1" dirty="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381500" y="5046574"/>
            <a:ext cx="4648200" cy="1225868"/>
          </a:xfrm>
          <a:prstGeom prst="round2DiagRect">
            <a:avLst/>
          </a:prstGeom>
          <a:solidFill>
            <a:srgbClr val="FFC000"/>
          </a:solidFill>
        </p:spPr>
        <p:txBody>
          <a:bodyPr wrap="square" tIns="0" bIns="0" rtlCol="0">
            <a:spAutoFit/>
          </a:bodyPr>
          <a:lstStyle/>
          <a:p>
            <a:pPr algn="ctr"/>
            <a:r>
              <a:rPr lang="uk-UA" sz="2400" dirty="0" smtClean="0">
                <a:solidFill>
                  <a:srgbClr val="7030A0"/>
                </a:solidFill>
              </a:rPr>
              <a:t>Можна подати лише до 5 </a:t>
            </a:r>
            <a:r>
              <a:rPr lang="uk-UA" sz="2400" dirty="0" err="1" smtClean="0">
                <a:solidFill>
                  <a:srgbClr val="7030A0"/>
                </a:solidFill>
              </a:rPr>
              <a:t>ВНЗ</a:t>
            </a:r>
            <a:endParaRPr lang="uk-UA" sz="2400" dirty="0" smtClean="0">
              <a:solidFill>
                <a:srgbClr val="7030A0"/>
              </a:solidFill>
            </a:endParaRPr>
          </a:p>
          <a:p>
            <a:pPr algn="ctr"/>
            <a:r>
              <a:rPr lang="uk-UA" sz="2400" b="1" dirty="0" smtClean="0"/>
              <a:t>Правильно </a:t>
            </a:r>
            <a:r>
              <a:rPr lang="uk-UA" sz="2400" b="1" dirty="0" err="1" smtClean="0"/>
              <a:t>розставте</a:t>
            </a:r>
            <a:r>
              <a:rPr lang="uk-UA" sz="2400" b="1" dirty="0" smtClean="0"/>
              <a:t> пріоритети</a:t>
            </a:r>
          </a:p>
          <a:p>
            <a:pPr algn="ctr"/>
            <a:r>
              <a:rPr lang="uk-UA" sz="2400" dirty="0" smtClean="0">
                <a:solidFill>
                  <a:srgbClr val="0070C0"/>
                </a:solidFill>
              </a:rPr>
              <a:t>Від 1 до 15, </a:t>
            </a:r>
            <a:r>
              <a:rPr lang="uk-UA" sz="2400" i="1" dirty="0" smtClean="0">
                <a:solidFill>
                  <a:srgbClr val="0070C0"/>
                </a:solidFill>
              </a:rPr>
              <a:t>де 1 найвищій</a:t>
            </a:r>
            <a:endParaRPr lang="ru-RU" sz="2400" i="1" dirty="0">
              <a:solidFill>
                <a:srgbClr val="0070C0"/>
              </a:solidFill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4062417" y="1798711"/>
            <a:ext cx="4811639" cy="10082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Знаходимо 5 </a:t>
            </a:r>
            <a:r>
              <a:rPr lang="uk-UA" sz="2400" dirty="0" err="1" smtClean="0"/>
              <a:t>ВНЗ</a:t>
            </a:r>
            <a:r>
              <a:rPr lang="uk-UA" sz="2400" dirty="0" smtClean="0"/>
              <a:t>, де є такі спеціальності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41954" y="685023"/>
            <a:ext cx="2236285" cy="1170704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uk-UA" dirty="0" smtClean="0"/>
              <a:t>1 </a:t>
            </a:r>
            <a:r>
              <a:rPr lang="uk-UA" dirty="0" err="1" smtClean="0"/>
              <a:t>ВНЗ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241953" y="1908938"/>
            <a:ext cx="2236286" cy="1170704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uk-UA" dirty="0"/>
              <a:t>2 </a:t>
            </a:r>
            <a:r>
              <a:rPr lang="uk-UA" dirty="0" err="1"/>
              <a:t>ВНЗ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241953" y="3132853"/>
            <a:ext cx="2236286" cy="117070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uk-UA" dirty="0" smtClean="0"/>
              <a:t>3 </a:t>
            </a:r>
            <a:r>
              <a:rPr lang="uk-UA" dirty="0" err="1"/>
              <a:t>ВНЗ</a:t>
            </a:r>
            <a:r>
              <a:rPr lang="uk-UA" dirty="0"/>
              <a:t> - </a:t>
            </a:r>
            <a:r>
              <a:rPr lang="uk-UA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УІПА</a:t>
            </a:r>
            <a:endParaRPr lang="ru-RU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241953" y="4356768"/>
            <a:ext cx="2236286" cy="1170704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uk-UA" dirty="0" smtClean="0"/>
              <a:t>4 </a:t>
            </a:r>
            <a:r>
              <a:rPr lang="uk-UA" dirty="0" err="1" smtClean="0"/>
              <a:t>ВНЗ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241953" y="5580683"/>
            <a:ext cx="2236286" cy="1170704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uk-UA" dirty="0" smtClean="0"/>
              <a:t>5 </a:t>
            </a:r>
            <a:r>
              <a:rPr lang="uk-UA" dirty="0" err="1" smtClean="0"/>
              <a:t>ВНЗ</a:t>
            </a:r>
            <a:endParaRPr lang="ru-RU" dirty="0"/>
          </a:p>
        </p:txBody>
      </p:sp>
      <p:sp>
        <p:nvSpPr>
          <p:cNvPr id="78" name="Прямоугольник 77"/>
          <p:cNvSpPr/>
          <p:nvPr/>
        </p:nvSpPr>
        <p:spPr>
          <a:xfrm>
            <a:off x="1335818" y="5871850"/>
            <a:ext cx="2020110" cy="2120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>
                <a:solidFill>
                  <a:schemeClr val="tx1"/>
                </a:solidFill>
              </a:rPr>
              <a:t>Комп’ютерні технології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1335818" y="6182564"/>
            <a:ext cx="2020110" cy="21205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>
                <a:solidFill>
                  <a:schemeClr val="tx1"/>
                </a:solidFill>
              </a:rPr>
              <a:t>Комп’ютерний дизайн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1335818" y="6493279"/>
            <a:ext cx="2020110" cy="21205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>
                <a:solidFill>
                  <a:schemeClr val="tx1"/>
                </a:solidFill>
              </a:rPr>
              <a:t>Програмування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1335818" y="4641758"/>
            <a:ext cx="2020110" cy="2120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>
                <a:solidFill>
                  <a:schemeClr val="tx1"/>
                </a:solidFill>
              </a:rPr>
              <a:t>Комп’ютерні технології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335818" y="4952472"/>
            <a:ext cx="2020110" cy="21205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>
                <a:solidFill>
                  <a:schemeClr val="tx1"/>
                </a:solidFill>
              </a:rPr>
              <a:t>Комп’ютерний дизайн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1335818" y="5263187"/>
            <a:ext cx="2020110" cy="21205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>
                <a:solidFill>
                  <a:schemeClr val="tx1"/>
                </a:solidFill>
              </a:rPr>
              <a:t>Програмування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1335818" y="3422253"/>
            <a:ext cx="2020110" cy="2120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>
                <a:solidFill>
                  <a:schemeClr val="tx1"/>
                </a:solidFill>
              </a:rPr>
              <a:t>Комп’ютерні технології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1335818" y="3732967"/>
            <a:ext cx="2020110" cy="21205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>
                <a:solidFill>
                  <a:schemeClr val="tx1"/>
                </a:solidFill>
              </a:rPr>
              <a:t>Комп’ютерний дизайн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1335818" y="4043682"/>
            <a:ext cx="2020110" cy="21205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>
                <a:solidFill>
                  <a:schemeClr val="tx1"/>
                </a:solidFill>
              </a:rPr>
              <a:t>Програмування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1335818" y="2192615"/>
            <a:ext cx="2020110" cy="2120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>
                <a:solidFill>
                  <a:schemeClr val="tx1"/>
                </a:solidFill>
              </a:rPr>
              <a:t>Комп’ютерні технології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1335818" y="2503329"/>
            <a:ext cx="2020110" cy="21205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>
                <a:solidFill>
                  <a:schemeClr val="tx1"/>
                </a:solidFill>
              </a:rPr>
              <a:t>Комп’ютерний дизайн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1335818" y="2814044"/>
            <a:ext cx="2020110" cy="21205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>
                <a:solidFill>
                  <a:schemeClr val="tx1"/>
                </a:solidFill>
              </a:rPr>
              <a:t>Програмування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1335818" y="973293"/>
            <a:ext cx="2020110" cy="2120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>
                <a:solidFill>
                  <a:schemeClr val="tx1"/>
                </a:solidFill>
              </a:rPr>
              <a:t>Комп’ютерні технології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1335818" y="1284007"/>
            <a:ext cx="2020110" cy="21205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>
                <a:solidFill>
                  <a:schemeClr val="tx1"/>
                </a:solidFill>
              </a:rPr>
              <a:t>Комп’ютерний дизайн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1335818" y="1594722"/>
            <a:ext cx="2020110" cy="21205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>
                <a:solidFill>
                  <a:schemeClr val="tx1"/>
                </a:solidFill>
              </a:rPr>
              <a:t>Програмування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134699" y="3361514"/>
            <a:ext cx="4667052" cy="919401"/>
          </a:xfrm>
          <a:prstGeom prst="roundRect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Пріоритети розставляємо за спеціальностями</a:t>
            </a:r>
            <a:endParaRPr lang="ru-RU" sz="24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" name="Стрелка вниз 71"/>
          <p:cNvSpPr/>
          <p:nvPr/>
        </p:nvSpPr>
        <p:spPr>
          <a:xfrm>
            <a:off x="5690144" y="2792407"/>
            <a:ext cx="1543050" cy="503280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" name="Группа 4"/>
          <p:cNvGrpSpPr/>
          <p:nvPr/>
        </p:nvGrpSpPr>
        <p:grpSpPr>
          <a:xfrm>
            <a:off x="39622" y="651273"/>
            <a:ext cx="874778" cy="6054065"/>
            <a:chOff x="39622" y="651273"/>
            <a:chExt cx="874778" cy="6054065"/>
          </a:xfrm>
        </p:grpSpPr>
        <p:sp>
          <p:nvSpPr>
            <p:cNvPr id="46" name="Полилиния 45"/>
            <p:cNvSpPr/>
            <p:nvPr/>
          </p:nvSpPr>
          <p:spPr>
            <a:xfrm>
              <a:off x="92201" y="651273"/>
              <a:ext cx="822199" cy="6054065"/>
            </a:xfrm>
            <a:custGeom>
              <a:avLst/>
              <a:gdLst>
                <a:gd name="connsiteX0" fmla="*/ 922945 w 999858"/>
                <a:gd name="connsiteY0" fmla="*/ 0 h 5230026"/>
                <a:gd name="connsiteX1" fmla="*/ 239282 w 999858"/>
                <a:gd name="connsiteY1" fmla="*/ 25637 h 5230026"/>
                <a:gd name="connsiteX2" fmla="*/ 0 w 999858"/>
                <a:gd name="connsiteY2" fmla="*/ 401652 h 5230026"/>
                <a:gd name="connsiteX3" fmla="*/ 8545 w 999858"/>
                <a:gd name="connsiteY3" fmla="*/ 4734370 h 5230026"/>
                <a:gd name="connsiteX4" fmla="*/ 358923 w 999858"/>
                <a:gd name="connsiteY4" fmla="*/ 5230026 h 5230026"/>
                <a:gd name="connsiteX5" fmla="*/ 999858 w 999858"/>
                <a:gd name="connsiteY5" fmla="*/ 5221480 h 5230026"/>
                <a:gd name="connsiteX6" fmla="*/ 922945 w 999858"/>
                <a:gd name="connsiteY6" fmla="*/ 0 h 5230026"/>
                <a:gd name="connsiteX0" fmla="*/ 922945 w 999858"/>
                <a:gd name="connsiteY0" fmla="*/ 0 h 5647086"/>
                <a:gd name="connsiteX1" fmla="*/ 239282 w 999858"/>
                <a:gd name="connsiteY1" fmla="*/ 25637 h 5647086"/>
                <a:gd name="connsiteX2" fmla="*/ 0 w 999858"/>
                <a:gd name="connsiteY2" fmla="*/ 401652 h 5647086"/>
                <a:gd name="connsiteX3" fmla="*/ 8545 w 999858"/>
                <a:gd name="connsiteY3" fmla="*/ 4734370 h 5647086"/>
                <a:gd name="connsiteX4" fmla="*/ 358923 w 999858"/>
                <a:gd name="connsiteY4" fmla="*/ 5230026 h 5647086"/>
                <a:gd name="connsiteX5" fmla="*/ 999858 w 999858"/>
                <a:gd name="connsiteY5" fmla="*/ 5221480 h 5647086"/>
                <a:gd name="connsiteX6" fmla="*/ 922945 w 999858"/>
                <a:gd name="connsiteY6" fmla="*/ 0 h 5647086"/>
                <a:gd name="connsiteX0" fmla="*/ 1132638 w 1209551"/>
                <a:gd name="connsiteY0" fmla="*/ 0 h 5647086"/>
                <a:gd name="connsiteX1" fmla="*/ 448975 w 1209551"/>
                <a:gd name="connsiteY1" fmla="*/ 25637 h 5647086"/>
                <a:gd name="connsiteX2" fmla="*/ 209693 w 1209551"/>
                <a:gd name="connsiteY2" fmla="*/ 401652 h 5647086"/>
                <a:gd name="connsiteX3" fmla="*/ 218238 w 1209551"/>
                <a:gd name="connsiteY3" fmla="*/ 4734370 h 5647086"/>
                <a:gd name="connsiteX4" fmla="*/ 568616 w 1209551"/>
                <a:gd name="connsiteY4" fmla="*/ 5230026 h 5647086"/>
                <a:gd name="connsiteX5" fmla="*/ 1209551 w 1209551"/>
                <a:gd name="connsiteY5" fmla="*/ 5221480 h 5647086"/>
                <a:gd name="connsiteX6" fmla="*/ 1132638 w 1209551"/>
                <a:gd name="connsiteY6" fmla="*/ 0 h 5647086"/>
                <a:gd name="connsiteX0" fmla="*/ 955544 w 1032457"/>
                <a:gd name="connsiteY0" fmla="*/ 56779 h 5703865"/>
                <a:gd name="connsiteX1" fmla="*/ 271881 w 1032457"/>
                <a:gd name="connsiteY1" fmla="*/ 82416 h 5703865"/>
                <a:gd name="connsiteX2" fmla="*/ 32599 w 1032457"/>
                <a:gd name="connsiteY2" fmla="*/ 458431 h 5703865"/>
                <a:gd name="connsiteX3" fmla="*/ 41144 w 1032457"/>
                <a:gd name="connsiteY3" fmla="*/ 4791149 h 5703865"/>
                <a:gd name="connsiteX4" fmla="*/ 391522 w 1032457"/>
                <a:gd name="connsiteY4" fmla="*/ 5286805 h 5703865"/>
                <a:gd name="connsiteX5" fmla="*/ 1032457 w 1032457"/>
                <a:gd name="connsiteY5" fmla="*/ 5278259 h 5703865"/>
                <a:gd name="connsiteX6" fmla="*/ 955544 w 1032457"/>
                <a:gd name="connsiteY6" fmla="*/ 56779 h 5703865"/>
                <a:gd name="connsiteX0" fmla="*/ 955544 w 1032457"/>
                <a:gd name="connsiteY0" fmla="*/ 393209 h 6040295"/>
                <a:gd name="connsiteX1" fmla="*/ 271881 w 1032457"/>
                <a:gd name="connsiteY1" fmla="*/ 418846 h 6040295"/>
                <a:gd name="connsiteX2" fmla="*/ 32599 w 1032457"/>
                <a:gd name="connsiteY2" fmla="*/ 794861 h 6040295"/>
                <a:gd name="connsiteX3" fmla="*/ 41144 w 1032457"/>
                <a:gd name="connsiteY3" fmla="*/ 5127579 h 6040295"/>
                <a:gd name="connsiteX4" fmla="*/ 391522 w 1032457"/>
                <a:gd name="connsiteY4" fmla="*/ 5623235 h 6040295"/>
                <a:gd name="connsiteX5" fmla="*/ 1032457 w 1032457"/>
                <a:gd name="connsiteY5" fmla="*/ 5614689 h 6040295"/>
                <a:gd name="connsiteX6" fmla="*/ 955544 w 1032457"/>
                <a:gd name="connsiteY6" fmla="*/ 393209 h 6040295"/>
                <a:gd name="connsiteX0" fmla="*/ 939716 w 1016629"/>
                <a:gd name="connsiteY0" fmla="*/ 393209 h 6040295"/>
                <a:gd name="connsiteX1" fmla="*/ 256053 w 1016629"/>
                <a:gd name="connsiteY1" fmla="*/ 418846 h 6040295"/>
                <a:gd name="connsiteX2" fmla="*/ 16771 w 1016629"/>
                <a:gd name="connsiteY2" fmla="*/ 794861 h 6040295"/>
                <a:gd name="connsiteX3" fmla="*/ 25316 w 1016629"/>
                <a:gd name="connsiteY3" fmla="*/ 5127579 h 6040295"/>
                <a:gd name="connsiteX4" fmla="*/ 375694 w 1016629"/>
                <a:gd name="connsiteY4" fmla="*/ 5623235 h 6040295"/>
                <a:gd name="connsiteX5" fmla="*/ 1016629 w 1016629"/>
                <a:gd name="connsiteY5" fmla="*/ 5614689 h 6040295"/>
                <a:gd name="connsiteX6" fmla="*/ 939716 w 1016629"/>
                <a:gd name="connsiteY6" fmla="*/ 393209 h 6040295"/>
                <a:gd name="connsiteX0" fmla="*/ 939716 w 1016629"/>
                <a:gd name="connsiteY0" fmla="*/ 16580 h 5663666"/>
                <a:gd name="connsiteX1" fmla="*/ 256053 w 1016629"/>
                <a:gd name="connsiteY1" fmla="*/ 42217 h 5663666"/>
                <a:gd name="connsiteX2" fmla="*/ 16771 w 1016629"/>
                <a:gd name="connsiteY2" fmla="*/ 418232 h 5663666"/>
                <a:gd name="connsiteX3" fmla="*/ 25316 w 1016629"/>
                <a:gd name="connsiteY3" fmla="*/ 4750950 h 5663666"/>
                <a:gd name="connsiteX4" fmla="*/ 375694 w 1016629"/>
                <a:gd name="connsiteY4" fmla="*/ 5246606 h 5663666"/>
                <a:gd name="connsiteX5" fmla="*/ 1016629 w 1016629"/>
                <a:gd name="connsiteY5" fmla="*/ 5238060 h 5663666"/>
                <a:gd name="connsiteX6" fmla="*/ 939716 w 1016629"/>
                <a:gd name="connsiteY6" fmla="*/ 16580 h 5663666"/>
                <a:gd name="connsiteX0" fmla="*/ 939716 w 1016629"/>
                <a:gd name="connsiteY0" fmla="*/ 16580 h 5319084"/>
                <a:gd name="connsiteX1" fmla="*/ 256053 w 1016629"/>
                <a:gd name="connsiteY1" fmla="*/ 42217 h 5319084"/>
                <a:gd name="connsiteX2" fmla="*/ 16771 w 1016629"/>
                <a:gd name="connsiteY2" fmla="*/ 418232 h 5319084"/>
                <a:gd name="connsiteX3" fmla="*/ 25316 w 1016629"/>
                <a:gd name="connsiteY3" fmla="*/ 4750950 h 5319084"/>
                <a:gd name="connsiteX4" fmla="*/ 375694 w 1016629"/>
                <a:gd name="connsiteY4" fmla="*/ 5246606 h 5319084"/>
                <a:gd name="connsiteX5" fmla="*/ 1016629 w 1016629"/>
                <a:gd name="connsiteY5" fmla="*/ 5238060 h 5319084"/>
                <a:gd name="connsiteX6" fmla="*/ 939716 w 1016629"/>
                <a:gd name="connsiteY6" fmla="*/ 16580 h 5319084"/>
                <a:gd name="connsiteX0" fmla="*/ 936555 w 1013468"/>
                <a:gd name="connsiteY0" fmla="*/ 16580 h 5263042"/>
                <a:gd name="connsiteX1" fmla="*/ 252892 w 1013468"/>
                <a:gd name="connsiteY1" fmla="*/ 42217 h 5263042"/>
                <a:gd name="connsiteX2" fmla="*/ 13610 w 1013468"/>
                <a:gd name="connsiteY2" fmla="*/ 418232 h 5263042"/>
                <a:gd name="connsiteX3" fmla="*/ 22155 w 1013468"/>
                <a:gd name="connsiteY3" fmla="*/ 4750950 h 5263042"/>
                <a:gd name="connsiteX4" fmla="*/ 329804 w 1013468"/>
                <a:gd name="connsiteY4" fmla="*/ 5144056 h 5263042"/>
                <a:gd name="connsiteX5" fmla="*/ 1013468 w 1013468"/>
                <a:gd name="connsiteY5" fmla="*/ 5238060 h 5263042"/>
                <a:gd name="connsiteX6" fmla="*/ 936555 w 1013468"/>
                <a:gd name="connsiteY6" fmla="*/ 16580 h 5263042"/>
                <a:gd name="connsiteX0" fmla="*/ 923092 w 1000005"/>
                <a:gd name="connsiteY0" fmla="*/ 16580 h 5263042"/>
                <a:gd name="connsiteX1" fmla="*/ 239429 w 1000005"/>
                <a:gd name="connsiteY1" fmla="*/ 42217 h 5263042"/>
                <a:gd name="connsiteX2" fmla="*/ 147 w 1000005"/>
                <a:gd name="connsiteY2" fmla="*/ 418232 h 5263042"/>
                <a:gd name="connsiteX3" fmla="*/ 8692 w 1000005"/>
                <a:gd name="connsiteY3" fmla="*/ 4750950 h 5263042"/>
                <a:gd name="connsiteX4" fmla="*/ 316341 w 1000005"/>
                <a:gd name="connsiteY4" fmla="*/ 5144056 h 5263042"/>
                <a:gd name="connsiteX5" fmla="*/ 1000005 w 1000005"/>
                <a:gd name="connsiteY5" fmla="*/ 5238060 h 5263042"/>
                <a:gd name="connsiteX6" fmla="*/ 923092 w 1000005"/>
                <a:gd name="connsiteY6" fmla="*/ 16580 h 5263042"/>
                <a:gd name="connsiteX0" fmla="*/ 923092 w 1000005"/>
                <a:gd name="connsiteY0" fmla="*/ 16580 h 5249369"/>
                <a:gd name="connsiteX1" fmla="*/ 239429 w 1000005"/>
                <a:gd name="connsiteY1" fmla="*/ 42217 h 5249369"/>
                <a:gd name="connsiteX2" fmla="*/ 147 w 1000005"/>
                <a:gd name="connsiteY2" fmla="*/ 418232 h 5249369"/>
                <a:gd name="connsiteX3" fmla="*/ 8692 w 1000005"/>
                <a:gd name="connsiteY3" fmla="*/ 4750950 h 5249369"/>
                <a:gd name="connsiteX4" fmla="*/ 316341 w 1000005"/>
                <a:gd name="connsiteY4" fmla="*/ 5144056 h 5249369"/>
                <a:gd name="connsiteX5" fmla="*/ 1000005 w 1000005"/>
                <a:gd name="connsiteY5" fmla="*/ 5238060 h 5249369"/>
                <a:gd name="connsiteX6" fmla="*/ 923092 w 1000005"/>
                <a:gd name="connsiteY6" fmla="*/ 16580 h 5249369"/>
                <a:gd name="connsiteX0" fmla="*/ 1005204 w 1012055"/>
                <a:gd name="connsiteY0" fmla="*/ 13084 h 5254140"/>
                <a:gd name="connsiteX1" fmla="*/ 239452 w 1012055"/>
                <a:gd name="connsiteY1" fmla="*/ 46988 h 5254140"/>
                <a:gd name="connsiteX2" fmla="*/ 170 w 1012055"/>
                <a:gd name="connsiteY2" fmla="*/ 423003 h 5254140"/>
                <a:gd name="connsiteX3" fmla="*/ 8715 w 1012055"/>
                <a:gd name="connsiteY3" fmla="*/ 4755721 h 5254140"/>
                <a:gd name="connsiteX4" fmla="*/ 316364 w 1012055"/>
                <a:gd name="connsiteY4" fmla="*/ 5148827 h 5254140"/>
                <a:gd name="connsiteX5" fmla="*/ 1000028 w 1012055"/>
                <a:gd name="connsiteY5" fmla="*/ 5242831 h 5254140"/>
                <a:gd name="connsiteX6" fmla="*/ 1005204 w 1012055"/>
                <a:gd name="connsiteY6" fmla="*/ 13084 h 5254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12055" h="5254140">
                  <a:moveTo>
                    <a:pt x="1005204" y="13084"/>
                  </a:moveTo>
                  <a:cubicBezTo>
                    <a:pt x="758800" y="1690"/>
                    <a:pt x="406958" y="-21332"/>
                    <a:pt x="239452" y="46988"/>
                  </a:cubicBezTo>
                  <a:cubicBezTo>
                    <a:pt x="71946" y="115308"/>
                    <a:pt x="-4103" y="210782"/>
                    <a:pt x="170" y="423003"/>
                  </a:cubicBezTo>
                  <a:cubicBezTo>
                    <a:pt x="15987" y="1208574"/>
                    <a:pt x="4045" y="3966337"/>
                    <a:pt x="8715" y="4755721"/>
                  </a:cubicBezTo>
                  <a:cubicBezTo>
                    <a:pt x="10139" y="4996427"/>
                    <a:pt x="102719" y="5043429"/>
                    <a:pt x="316364" y="5148827"/>
                  </a:cubicBezTo>
                  <a:cubicBezTo>
                    <a:pt x="481455" y="5230272"/>
                    <a:pt x="649650" y="5277014"/>
                    <a:pt x="1000028" y="5242831"/>
                  </a:cubicBezTo>
                  <a:cubicBezTo>
                    <a:pt x="974390" y="3502338"/>
                    <a:pt x="1030842" y="1753577"/>
                    <a:pt x="1005204" y="13084"/>
                  </a:cubicBezTo>
                  <a:close/>
                </a:path>
              </a:pathLst>
            </a:custGeom>
            <a:gradFill>
              <a:gsLst>
                <a:gs pos="0">
                  <a:schemeClr val="accent6">
                    <a:lumMod val="110000"/>
                    <a:satMod val="105000"/>
                    <a:tint val="67000"/>
                  </a:schemeClr>
                </a:gs>
                <a:gs pos="74000">
                  <a:schemeClr val="accent6">
                    <a:lumMod val="105000"/>
                    <a:satMod val="103000"/>
                    <a:tint val="73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TextBox 46"/>
            <p:cNvSpPr txBox="1"/>
            <p:nvPr/>
          </p:nvSpPr>
          <p:spPr>
            <a:xfrm rot="16200000">
              <a:off x="-540472" y="3325149"/>
              <a:ext cx="16218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uk-UA" sz="2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пріоритети</a:t>
              </a:r>
              <a:endPara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437122" y="6351881"/>
            <a:ext cx="571935" cy="276999"/>
          </a:xfrm>
          <a:custGeom>
            <a:avLst/>
            <a:gdLst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1935" h="276999">
                <a:moveTo>
                  <a:pt x="0" y="0"/>
                </a:moveTo>
                <a:lnTo>
                  <a:pt x="390304" y="0"/>
                </a:lnTo>
                <a:cubicBezTo>
                  <a:pt x="511173" y="4892"/>
                  <a:pt x="444716" y="120908"/>
                  <a:pt x="571935" y="138500"/>
                </a:cubicBezTo>
                <a:cubicBezTo>
                  <a:pt x="447891" y="146566"/>
                  <a:pt x="504823" y="272108"/>
                  <a:pt x="390304" y="276999"/>
                </a:cubicBezTo>
                <a:lnTo>
                  <a:pt x="0" y="276999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bIns="0" rtlCol="0">
            <a:spAutoFit/>
          </a:bodyPr>
          <a:lstStyle>
            <a:defPPr>
              <a:defRPr lang="ru-RU"/>
            </a:defPPr>
            <a:lvl1pPr algn="ctr">
              <a:defRPr>
                <a:solidFill>
                  <a:schemeClr val="tx1"/>
                </a:solidFill>
                <a:effectLst>
                  <a:glow rad="165100">
                    <a:schemeClr val="accent4">
                      <a:satMod val="175000"/>
                      <a:alpha val="50000"/>
                    </a:schemeClr>
                  </a:glow>
                </a:effectLst>
              </a:defRPr>
            </a:lvl1pPr>
          </a:lstStyle>
          <a:p>
            <a:r>
              <a:rPr lang="uk-UA" dirty="0"/>
              <a:t>15</a:t>
            </a:r>
            <a:endParaRPr lang="ru-RU" dirty="0"/>
          </a:p>
        </p:txBody>
      </p:sp>
      <p:sp>
        <p:nvSpPr>
          <p:cNvPr id="49" name="TextBox 48"/>
          <p:cNvSpPr txBox="1"/>
          <p:nvPr/>
        </p:nvSpPr>
        <p:spPr>
          <a:xfrm>
            <a:off x="437122" y="5951118"/>
            <a:ext cx="571935" cy="276999"/>
          </a:xfrm>
          <a:custGeom>
            <a:avLst/>
            <a:gdLst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1935" h="276999">
                <a:moveTo>
                  <a:pt x="0" y="0"/>
                </a:moveTo>
                <a:lnTo>
                  <a:pt x="390304" y="0"/>
                </a:lnTo>
                <a:cubicBezTo>
                  <a:pt x="511173" y="4892"/>
                  <a:pt x="444716" y="120908"/>
                  <a:pt x="571935" y="138500"/>
                </a:cubicBezTo>
                <a:cubicBezTo>
                  <a:pt x="447891" y="146566"/>
                  <a:pt x="504823" y="272108"/>
                  <a:pt x="390304" y="276999"/>
                </a:cubicBezTo>
                <a:lnTo>
                  <a:pt x="0" y="276999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bIns="0" rtlCol="0">
            <a:spAutoFit/>
          </a:bodyPr>
          <a:lstStyle>
            <a:defPPr>
              <a:defRPr lang="ru-RU"/>
            </a:defPPr>
            <a:lvl1pPr algn="ctr">
              <a:defRPr>
                <a:solidFill>
                  <a:schemeClr val="tx1"/>
                </a:solidFill>
                <a:effectLst>
                  <a:glow rad="165100">
                    <a:schemeClr val="accent4">
                      <a:satMod val="175000"/>
                      <a:alpha val="50000"/>
                    </a:schemeClr>
                  </a:glow>
                </a:effectLst>
              </a:defRPr>
            </a:lvl1pPr>
          </a:lstStyle>
          <a:p>
            <a:r>
              <a:rPr lang="uk-UA" dirty="0"/>
              <a:t>14</a:t>
            </a:r>
            <a:endParaRPr lang="ru-RU" dirty="0"/>
          </a:p>
        </p:txBody>
      </p:sp>
      <p:sp>
        <p:nvSpPr>
          <p:cNvPr id="50" name="TextBox 49"/>
          <p:cNvSpPr txBox="1"/>
          <p:nvPr/>
        </p:nvSpPr>
        <p:spPr>
          <a:xfrm>
            <a:off x="437122" y="5550360"/>
            <a:ext cx="571935" cy="276999"/>
          </a:xfrm>
          <a:custGeom>
            <a:avLst/>
            <a:gdLst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1935" h="276999">
                <a:moveTo>
                  <a:pt x="0" y="0"/>
                </a:moveTo>
                <a:lnTo>
                  <a:pt x="390304" y="0"/>
                </a:lnTo>
                <a:cubicBezTo>
                  <a:pt x="511173" y="4892"/>
                  <a:pt x="444716" y="120908"/>
                  <a:pt x="571935" y="138500"/>
                </a:cubicBezTo>
                <a:cubicBezTo>
                  <a:pt x="447891" y="146566"/>
                  <a:pt x="504823" y="272108"/>
                  <a:pt x="390304" y="276999"/>
                </a:cubicBezTo>
                <a:lnTo>
                  <a:pt x="0" y="276999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bIns="0" rtlCol="0">
            <a:spAutoFit/>
          </a:bodyPr>
          <a:lstStyle>
            <a:defPPr>
              <a:defRPr lang="ru-RU"/>
            </a:defPPr>
            <a:lvl1pPr algn="ctr">
              <a:defRPr>
                <a:solidFill>
                  <a:schemeClr val="tx1"/>
                </a:solidFill>
                <a:effectLst>
                  <a:glow rad="165100">
                    <a:schemeClr val="accent4">
                      <a:satMod val="175000"/>
                      <a:alpha val="50000"/>
                    </a:schemeClr>
                  </a:glow>
                </a:effectLst>
              </a:defRPr>
            </a:lvl1pPr>
          </a:lstStyle>
          <a:p>
            <a:r>
              <a:rPr lang="uk-UA" dirty="0"/>
              <a:t>13</a:t>
            </a:r>
            <a:endParaRPr lang="ru-RU" dirty="0"/>
          </a:p>
        </p:txBody>
      </p:sp>
      <p:sp>
        <p:nvSpPr>
          <p:cNvPr id="51" name="TextBox 50"/>
          <p:cNvSpPr txBox="1"/>
          <p:nvPr/>
        </p:nvSpPr>
        <p:spPr>
          <a:xfrm>
            <a:off x="437122" y="5149602"/>
            <a:ext cx="571935" cy="276999"/>
          </a:xfrm>
          <a:custGeom>
            <a:avLst/>
            <a:gdLst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1935" h="276999">
                <a:moveTo>
                  <a:pt x="0" y="0"/>
                </a:moveTo>
                <a:lnTo>
                  <a:pt x="390304" y="0"/>
                </a:lnTo>
                <a:cubicBezTo>
                  <a:pt x="511173" y="4892"/>
                  <a:pt x="444716" y="120908"/>
                  <a:pt x="571935" y="138500"/>
                </a:cubicBezTo>
                <a:cubicBezTo>
                  <a:pt x="447891" y="146566"/>
                  <a:pt x="504823" y="272108"/>
                  <a:pt x="390304" y="276999"/>
                </a:cubicBezTo>
                <a:lnTo>
                  <a:pt x="0" y="276999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bIns="0" rtlCol="0">
            <a:spAutoFit/>
          </a:bodyPr>
          <a:lstStyle>
            <a:defPPr>
              <a:defRPr lang="ru-RU"/>
            </a:defPPr>
            <a:lvl1pPr algn="ctr">
              <a:defRPr>
                <a:solidFill>
                  <a:schemeClr val="tx1"/>
                </a:solidFill>
                <a:effectLst>
                  <a:glow rad="165100">
                    <a:schemeClr val="accent4">
                      <a:satMod val="175000"/>
                      <a:alpha val="50000"/>
                    </a:schemeClr>
                  </a:glow>
                </a:effectLst>
              </a:defRPr>
            </a:lvl1pPr>
          </a:lstStyle>
          <a:p>
            <a:r>
              <a:rPr lang="uk-UA" dirty="0"/>
              <a:t>12</a:t>
            </a:r>
            <a:endParaRPr lang="ru-RU" dirty="0"/>
          </a:p>
        </p:txBody>
      </p:sp>
      <p:sp>
        <p:nvSpPr>
          <p:cNvPr id="52" name="TextBox 51"/>
          <p:cNvSpPr txBox="1"/>
          <p:nvPr/>
        </p:nvSpPr>
        <p:spPr>
          <a:xfrm>
            <a:off x="437122" y="4748844"/>
            <a:ext cx="571935" cy="276999"/>
          </a:xfrm>
          <a:custGeom>
            <a:avLst/>
            <a:gdLst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1935" h="276999">
                <a:moveTo>
                  <a:pt x="0" y="0"/>
                </a:moveTo>
                <a:lnTo>
                  <a:pt x="390304" y="0"/>
                </a:lnTo>
                <a:cubicBezTo>
                  <a:pt x="511173" y="4892"/>
                  <a:pt x="444716" y="120908"/>
                  <a:pt x="571935" y="138500"/>
                </a:cubicBezTo>
                <a:cubicBezTo>
                  <a:pt x="447891" y="146566"/>
                  <a:pt x="504823" y="272108"/>
                  <a:pt x="390304" y="276999"/>
                </a:cubicBezTo>
                <a:lnTo>
                  <a:pt x="0" y="276999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bIns="0" rtlCol="0">
            <a:spAutoFit/>
          </a:bodyPr>
          <a:lstStyle>
            <a:defPPr>
              <a:defRPr lang="ru-RU"/>
            </a:defPPr>
            <a:lvl1pPr algn="ctr">
              <a:defRPr>
                <a:solidFill>
                  <a:schemeClr val="tx1"/>
                </a:solidFill>
                <a:effectLst>
                  <a:glow rad="165100">
                    <a:schemeClr val="accent4">
                      <a:satMod val="175000"/>
                      <a:alpha val="50000"/>
                    </a:schemeClr>
                  </a:glow>
                </a:effectLst>
              </a:defRPr>
            </a:lvl1pPr>
          </a:lstStyle>
          <a:p>
            <a:r>
              <a:rPr lang="uk-UA" dirty="0"/>
              <a:t>11</a:t>
            </a:r>
            <a:endParaRPr lang="ru-RU" dirty="0"/>
          </a:p>
        </p:txBody>
      </p:sp>
      <p:sp>
        <p:nvSpPr>
          <p:cNvPr id="53" name="TextBox 52"/>
          <p:cNvSpPr txBox="1"/>
          <p:nvPr/>
        </p:nvSpPr>
        <p:spPr>
          <a:xfrm>
            <a:off x="437122" y="4348086"/>
            <a:ext cx="571935" cy="276999"/>
          </a:xfrm>
          <a:custGeom>
            <a:avLst/>
            <a:gdLst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1935" h="276999">
                <a:moveTo>
                  <a:pt x="0" y="0"/>
                </a:moveTo>
                <a:lnTo>
                  <a:pt x="390304" y="0"/>
                </a:lnTo>
                <a:cubicBezTo>
                  <a:pt x="511173" y="4892"/>
                  <a:pt x="444716" y="120908"/>
                  <a:pt x="571935" y="138500"/>
                </a:cubicBezTo>
                <a:cubicBezTo>
                  <a:pt x="447891" y="146566"/>
                  <a:pt x="504823" y="272108"/>
                  <a:pt x="390304" y="276999"/>
                </a:cubicBezTo>
                <a:lnTo>
                  <a:pt x="0" y="276999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bIns="0" rtlCol="0">
            <a:spAutoFit/>
          </a:bodyPr>
          <a:lstStyle>
            <a:defPPr>
              <a:defRPr lang="ru-RU"/>
            </a:defPPr>
            <a:lvl1pPr algn="ctr">
              <a:defRPr>
                <a:solidFill>
                  <a:schemeClr val="tx1"/>
                </a:solidFill>
                <a:effectLst>
                  <a:glow rad="165100">
                    <a:schemeClr val="accent4">
                      <a:satMod val="175000"/>
                      <a:alpha val="50000"/>
                    </a:schemeClr>
                  </a:glow>
                </a:effectLst>
              </a:defRPr>
            </a:lvl1pPr>
          </a:lstStyle>
          <a:p>
            <a:r>
              <a:rPr lang="uk-UA" dirty="0"/>
              <a:t>10</a:t>
            </a:r>
            <a:endParaRPr lang="ru-RU" dirty="0"/>
          </a:p>
        </p:txBody>
      </p:sp>
      <p:sp>
        <p:nvSpPr>
          <p:cNvPr id="54" name="TextBox 53"/>
          <p:cNvSpPr txBox="1"/>
          <p:nvPr/>
        </p:nvSpPr>
        <p:spPr>
          <a:xfrm>
            <a:off x="437122" y="3947328"/>
            <a:ext cx="571935" cy="276999"/>
          </a:xfrm>
          <a:custGeom>
            <a:avLst/>
            <a:gdLst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1935" h="276999">
                <a:moveTo>
                  <a:pt x="0" y="0"/>
                </a:moveTo>
                <a:lnTo>
                  <a:pt x="390304" y="0"/>
                </a:lnTo>
                <a:cubicBezTo>
                  <a:pt x="511173" y="4892"/>
                  <a:pt x="444716" y="120908"/>
                  <a:pt x="571935" y="138500"/>
                </a:cubicBezTo>
                <a:cubicBezTo>
                  <a:pt x="447891" y="146566"/>
                  <a:pt x="504823" y="272108"/>
                  <a:pt x="390304" y="276999"/>
                </a:cubicBezTo>
                <a:lnTo>
                  <a:pt x="0" y="276999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bIns="0" rtlCol="0">
            <a:spAutoFit/>
          </a:bodyPr>
          <a:lstStyle>
            <a:defPPr>
              <a:defRPr lang="ru-RU"/>
            </a:defPPr>
            <a:lvl1pPr algn="ctr">
              <a:defRPr>
                <a:solidFill>
                  <a:schemeClr val="tx1"/>
                </a:solidFill>
                <a:effectLst>
                  <a:glow rad="165100">
                    <a:schemeClr val="accent4">
                      <a:satMod val="175000"/>
                      <a:alpha val="50000"/>
                    </a:schemeClr>
                  </a:glow>
                </a:effectLst>
              </a:defRPr>
            </a:lvl1pPr>
          </a:lstStyle>
          <a:p>
            <a:r>
              <a:rPr lang="uk-UA" dirty="0"/>
              <a:t>9</a:t>
            </a:r>
            <a:endParaRPr lang="ru-RU" dirty="0"/>
          </a:p>
        </p:txBody>
      </p:sp>
      <p:sp>
        <p:nvSpPr>
          <p:cNvPr id="55" name="TextBox 54"/>
          <p:cNvSpPr txBox="1"/>
          <p:nvPr/>
        </p:nvSpPr>
        <p:spPr>
          <a:xfrm>
            <a:off x="437122" y="3546570"/>
            <a:ext cx="571935" cy="276999"/>
          </a:xfrm>
          <a:custGeom>
            <a:avLst/>
            <a:gdLst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1935" h="276999">
                <a:moveTo>
                  <a:pt x="0" y="0"/>
                </a:moveTo>
                <a:lnTo>
                  <a:pt x="390304" y="0"/>
                </a:lnTo>
                <a:cubicBezTo>
                  <a:pt x="511173" y="4892"/>
                  <a:pt x="444716" y="120908"/>
                  <a:pt x="571935" y="138500"/>
                </a:cubicBezTo>
                <a:cubicBezTo>
                  <a:pt x="447891" y="146566"/>
                  <a:pt x="504823" y="272108"/>
                  <a:pt x="390304" y="276999"/>
                </a:cubicBezTo>
                <a:lnTo>
                  <a:pt x="0" y="276999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bIns="0" rtlCol="0">
            <a:spAutoFit/>
          </a:bodyPr>
          <a:lstStyle>
            <a:defPPr>
              <a:defRPr lang="ru-RU"/>
            </a:defPPr>
            <a:lvl1pPr algn="ctr">
              <a:defRPr>
                <a:solidFill>
                  <a:schemeClr val="tx1"/>
                </a:solidFill>
                <a:effectLst>
                  <a:glow rad="165100">
                    <a:schemeClr val="accent4">
                      <a:satMod val="175000"/>
                      <a:alpha val="50000"/>
                    </a:schemeClr>
                  </a:glow>
                </a:effectLst>
              </a:defRPr>
            </a:lvl1pPr>
          </a:lstStyle>
          <a:p>
            <a:r>
              <a:rPr lang="uk-UA" dirty="0"/>
              <a:t>8</a:t>
            </a:r>
            <a:endParaRPr lang="ru-RU" dirty="0"/>
          </a:p>
        </p:txBody>
      </p:sp>
      <p:sp>
        <p:nvSpPr>
          <p:cNvPr id="56" name="TextBox 55"/>
          <p:cNvSpPr txBox="1"/>
          <p:nvPr/>
        </p:nvSpPr>
        <p:spPr>
          <a:xfrm>
            <a:off x="437122" y="3145812"/>
            <a:ext cx="571935" cy="276999"/>
          </a:xfrm>
          <a:custGeom>
            <a:avLst/>
            <a:gdLst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1935" h="276999">
                <a:moveTo>
                  <a:pt x="0" y="0"/>
                </a:moveTo>
                <a:lnTo>
                  <a:pt x="390304" y="0"/>
                </a:lnTo>
                <a:cubicBezTo>
                  <a:pt x="511173" y="4892"/>
                  <a:pt x="444716" y="120908"/>
                  <a:pt x="571935" y="138500"/>
                </a:cubicBezTo>
                <a:cubicBezTo>
                  <a:pt x="447891" y="146566"/>
                  <a:pt x="504823" y="272108"/>
                  <a:pt x="390304" y="276999"/>
                </a:cubicBezTo>
                <a:lnTo>
                  <a:pt x="0" y="276999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bIns="0" rtlCol="0">
            <a:spAutoFit/>
          </a:bodyPr>
          <a:lstStyle>
            <a:defPPr>
              <a:defRPr lang="ru-RU"/>
            </a:defPPr>
            <a:lvl1pPr algn="ctr">
              <a:defRPr>
                <a:solidFill>
                  <a:schemeClr val="tx1"/>
                </a:solidFill>
                <a:effectLst>
                  <a:glow rad="165100">
                    <a:schemeClr val="accent4">
                      <a:satMod val="175000"/>
                      <a:alpha val="50000"/>
                    </a:schemeClr>
                  </a:glow>
                </a:effectLst>
              </a:defRPr>
            </a:lvl1pPr>
          </a:lstStyle>
          <a:p>
            <a:r>
              <a:rPr lang="uk-UA" dirty="0"/>
              <a:t>7</a:t>
            </a:r>
            <a:endParaRPr lang="ru-RU" dirty="0"/>
          </a:p>
        </p:txBody>
      </p:sp>
      <p:sp>
        <p:nvSpPr>
          <p:cNvPr id="57" name="TextBox 56"/>
          <p:cNvSpPr txBox="1"/>
          <p:nvPr/>
        </p:nvSpPr>
        <p:spPr>
          <a:xfrm>
            <a:off x="437122" y="2745054"/>
            <a:ext cx="571935" cy="276999"/>
          </a:xfrm>
          <a:custGeom>
            <a:avLst/>
            <a:gdLst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1935" h="276999">
                <a:moveTo>
                  <a:pt x="0" y="0"/>
                </a:moveTo>
                <a:lnTo>
                  <a:pt x="390304" y="0"/>
                </a:lnTo>
                <a:cubicBezTo>
                  <a:pt x="511173" y="4892"/>
                  <a:pt x="444716" y="120908"/>
                  <a:pt x="571935" y="138500"/>
                </a:cubicBezTo>
                <a:cubicBezTo>
                  <a:pt x="447891" y="146566"/>
                  <a:pt x="504823" y="272108"/>
                  <a:pt x="390304" y="276999"/>
                </a:cubicBezTo>
                <a:lnTo>
                  <a:pt x="0" y="276999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bIns="0" rtlCol="0">
            <a:spAutoFit/>
          </a:bodyPr>
          <a:lstStyle>
            <a:defPPr>
              <a:defRPr lang="ru-RU"/>
            </a:defPPr>
            <a:lvl1pPr algn="ctr">
              <a:defRPr>
                <a:solidFill>
                  <a:schemeClr val="tx1"/>
                </a:solidFill>
                <a:effectLst>
                  <a:glow rad="165100">
                    <a:schemeClr val="accent4">
                      <a:satMod val="175000"/>
                      <a:alpha val="50000"/>
                    </a:schemeClr>
                  </a:glow>
                </a:effectLst>
              </a:defRPr>
            </a:lvl1pPr>
          </a:lstStyle>
          <a:p>
            <a:r>
              <a:rPr lang="uk-UA" dirty="0"/>
              <a:t>6</a:t>
            </a:r>
            <a:endParaRPr lang="ru-RU" dirty="0"/>
          </a:p>
        </p:txBody>
      </p:sp>
      <p:sp>
        <p:nvSpPr>
          <p:cNvPr id="73" name="TextBox 72"/>
          <p:cNvSpPr txBox="1"/>
          <p:nvPr/>
        </p:nvSpPr>
        <p:spPr>
          <a:xfrm>
            <a:off x="437122" y="2344296"/>
            <a:ext cx="571935" cy="276999"/>
          </a:xfrm>
          <a:custGeom>
            <a:avLst/>
            <a:gdLst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1935" h="276999">
                <a:moveTo>
                  <a:pt x="0" y="0"/>
                </a:moveTo>
                <a:lnTo>
                  <a:pt x="390304" y="0"/>
                </a:lnTo>
                <a:cubicBezTo>
                  <a:pt x="511173" y="4892"/>
                  <a:pt x="444716" y="120908"/>
                  <a:pt x="571935" y="138500"/>
                </a:cubicBezTo>
                <a:cubicBezTo>
                  <a:pt x="447891" y="146566"/>
                  <a:pt x="504823" y="272108"/>
                  <a:pt x="390304" y="276999"/>
                </a:cubicBezTo>
                <a:lnTo>
                  <a:pt x="0" y="276999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bIns="0" rtlCol="0">
            <a:spAutoFit/>
          </a:bodyPr>
          <a:lstStyle>
            <a:defPPr>
              <a:defRPr lang="ru-RU"/>
            </a:defPPr>
            <a:lvl1pPr algn="ctr">
              <a:defRPr>
                <a:solidFill>
                  <a:schemeClr val="tx1"/>
                </a:solidFill>
                <a:effectLst>
                  <a:glow rad="165100">
                    <a:schemeClr val="accent4">
                      <a:satMod val="175000"/>
                      <a:alpha val="50000"/>
                    </a:schemeClr>
                  </a:glow>
                </a:effectLst>
              </a:defRPr>
            </a:lvl1pPr>
          </a:lstStyle>
          <a:p>
            <a:r>
              <a:rPr lang="uk-UA" dirty="0"/>
              <a:t>5</a:t>
            </a:r>
            <a:endParaRPr lang="ru-RU" dirty="0"/>
          </a:p>
        </p:txBody>
      </p:sp>
      <p:sp>
        <p:nvSpPr>
          <p:cNvPr id="74" name="TextBox 73"/>
          <p:cNvSpPr txBox="1"/>
          <p:nvPr/>
        </p:nvSpPr>
        <p:spPr>
          <a:xfrm>
            <a:off x="437122" y="1943538"/>
            <a:ext cx="571935" cy="276999"/>
          </a:xfrm>
          <a:custGeom>
            <a:avLst/>
            <a:gdLst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1935" h="276999">
                <a:moveTo>
                  <a:pt x="0" y="0"/>
                </a:moveTo>
                <a:lnTo>
                  <a:pt x="390304" y="0"/>
                </a:lnTo>
                <a:cubicBezTo>
                  <a:pt x="511173" y="4892"/>
                  <a:pt x="444716" y="120908"/>
                  <a:pt x="571935" y="138500"/>
                </a:cubicBezTo>
                <a:cubicBezTo>
                  <a:pt x="447891" y="146566"/>
                  <a:pt x="504823" y="272108"/>
                  <a:pt x="390304" y="276999"/>
                </a:cubicBezTo>
                <a:lnTo>
                  <a:pt x="0" y="276999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bIns="0" rtlCol="0">
            <a:spAutoFit/>
          </a:bodyPr>
          <a:lstStyle>
            <a:defPPr>
              <a:defRPr lang="ru-RU"/>
            </a:defPPr>
            <a:lvl1pPr algn="ctr">
              <a:defRPr>
                <a:solidFill>
                  <a:schemeClr val="tx1"/>
                </a:solidFill>
                <a:effectLst>
                  <a:glow rad="165100">
                    <a:schemeClr val="accent4">
                      <a:satMod val="175000"/>
                      <a:alpha val="50000"/>
                    </a:schemeClr>
                  </a:glow>
                </a:effectLst>
              </a:defRPr>
            </a:lvl1pPr>
          </a:lstStyle>
          <a:p>
            <a:r>
              <a:rPr lang="uk-UA" dirty="0"/>
              <a:t>4</a:t>
            </a:r>
            <a:endParaRPr lang="ru-RU" dirty="0"/>
          </a:p>
        </p:txBody>
      </p:sp>
      <p:sp>
        <p:nvSpPr>
          <p:cNvPr id="75" name="TextBox 74"/>
          <p:cNvSpPr txBox="1"/>
          <p:nvPr/>
        </p:nvSpPr>
        <p:spPr>
          <a:xfrm>
            <a:off x="437122" y="1542780"/>
            <a:ext cx="571935" cy="276999"/>
          </a:xfrm>
          <a:custGeom>
            <a:avLst/>
            <a:gdLst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1935" h="276999">
                <a:moveTo>
                  <a:pt x="0" y="0"/>
                </a:moveTo>
                <a:lnTo>
                  <a:pt x="390304" y="0"/>
                </a:lnTo>
                <a:cubicBezTo>
                  <a:pt x="511173" y="4892"/>
                  <a:pt x="444716" y="120908"/>
                  <a:pt x="571935" y="138500"/>
                </a:cubicBezTo>
                <a:cubicBezTo>
                  <a:pt x="447891" y="146566"/>
                  <a:pt x="504823" y="272108"/>
                  <a:pt x="390304" y="276999"/>
                </a:cubicBezTo>
                <a:lnTo>
                  <a:pt x="0" y="276999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bIns="0" rtlCol="0">
            <a:spAutoFit/>
          </a:bodyPr>
          <a:lstStyle>
            <a:defPPr>
              <a:defRPr lang="ru-RU"/>
            </a:defPPr>
            <a:lvl1pPr algn="ctr">
              <a:defRPr>
                <a:solidFill>
                  <a:schemeClr val="tx1"/>
                </a:solidFill>
                <a:effectLst>
                  <a:glow rad="165100">
                    <a:schemeClr val="accent4">
                      <a:satMod val="175000"/>
                      <a:alpha val="50000"/>
                    </a:schemeClr>
                  </a:glow>
                </a:effectLst>
              </a:defRPr>
            </a:lvl1pPr>
          </a:lstStyle>
          <a:p>
            <a:r>
              <a:rPr lang="uk-UA" dirty="0"/>
              <a:t>3</a:t>
            </a:r>
            <a:endParaRPr lang="ru-RU" dirty="0"/>
          </a:p>
        </p:txBody>
      </p:sp>
      <p:sp>
        <p:nvSpPr>
          <p:cNvPr id="76" name="TextBox 75"/>
          <p:cNvSpPr txBox="1"/>
          <p:nvPr/>
        </p:nvSpPr>
        <p:spPr>
          <a:xfrm>
            <a:off x="437122" y="1142022"/>
            <a:ext cx="571935" cy="276999"/>
          </a:xfrm>
          <a:custGeom>
            <a:avLst/>
            <a:gdLst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1935" h="276999">
                <a:moveTo>
                  <a:pt x="0" y="0"/>
                </a:moveTo>
                <a:lnTo>
                  <a:pt x="390304" y="0"/>
                </a:lnTo>
                <a:cubicBezTo>
                  <a:pt x="511173" y="4892"/>
                  <a:pt x="444716" y="120908"/>
                  <a:pt x="571935" y="138500"/>
                </a:cubicBezTo>
                <a:cubicBezTo>
                  <a:pt x="447891" y="146566"/>
                  <a:pt x="504823" y="272108"/>
                  <a:pt x="390304" y="276999"/>
                </a:cubicBezTo>
                <a:lnTo>
                  <a:pt x="0" y="276999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bIns="0" rtlCol="0">
            <a:spAutoFit/>
          </a:bodyPr>
          <a:lstStyle>
            <a:defPPr>
              <a:defRPr lang="ru-RU"/>
            </a:defPPr>
            <a:lvl1pPr algn="ctr">
              <a:defRPr>
                <a:solidFill>
                  <a:schemeClr val="tx1"/>
                </a:solidFill>
                <a:effectLst>
                  <a:glow rad="165100">
                    <a:schemeClr val="accent4">
                      <a:satMod val="175000"/>
                      <a:alpha val="50000"/>
                    </a:schemeClr>
                  </a:glow>
                </a:effectLst>
              </a:defRPr>
            </a:lvl1pPr>
          </a:lstStyle>
          <a:p>
            <a:r>
              <a:rPr lang="uk-UA" dirty="0"/>
              <a:t>2</a:t>
            </a:r>
            <a:endParaRPr lang="ru-RU" dirty="0"/>
          </a:p>
        </p:txBody>
      </p:sp>
      <p:sp>
        <p:nvSpPr>
          <p:cNvPr id="77" name="TextBox 76"/>
          <p:cNvSpPr txBox="1"/>
          <p:nvPr/>
        </p:nvSpPr>
        <p:spPr>
          <a:xfrm>
            <a:off x="437122" y="741264"/>
            <a:ext cx="571935" cy="276999"/>
          </a:xfrm>
          <a:custGeom>
            <a:avLst/>
            <a:gdLst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1935" h="276999">
                <a:moveTo>
                  <a:pt x="0" y="0"/>
                </a:moveTo>
                <a:lnTo>
                  <a:pt x="390304" y="0"/>
                </a:lnTo>
                <a:cubicBezTo>
                  <a:pt x="511173" y="4892"/>
                  <a:pt x="444716" y="120908"/>
                  <a:pt x="571935" y="138500"/>
                </a:cubicBezTo>
                <a:cubicBezTo>
                  <a:pt x="447891" y="146566"/>
                  <a:pt x="504823" y="272108"/>
                  <a:pt x="390304" y="276999"/>
                </a:cubicBezTo>
                <a:lnTo>
                  <a:pt x="0" y="276999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bIns="0" rtlCol="0">
            <a:spAutoFit/>
          </a:bodyPr>
          <a:lstStyle/>
          <a:p>
            <a:pPr algn="ctr"/>
            <a:r>
              <a:rPr lang="uk-UA" dirty="0" smtClean="0">
                <a:solidFill>
                  <a:schemeClr val="tx1"/>
                </a:solidFill>
                <a:effectLst>
                  <a:glow rad="165100">
                    <a:schemeClr val="accent4">
                      <a:satMod val="175000"/>
                      <a:alpha val="50000"/>
                    </a:schemeClr>
                  </a:glow>
                </a:effectLst>
              </a:rPr>
              <a:t>1</a:t>
            </a:r>
            <a:endParaRPr lang="ru-RU" dirty="0">
              <a:solidFill>
                <a:schemeClr val="tx1"/>
              </a:solidFill>
              <a:effectLst>
                <a:glow rad="165100">
                  <a:schemeClr val="accent4">
                    <a:satMod val="175000"/>
                    <a:alpha val="50000"/>
                  </a:schemeClr>
                </a:glow>
              </a:effectLst>
            </a:endParaRPr>
          </a:p>
        </p:txBody>
      </p:sp>
      <p:sp>
        <p:nvSpPr>
          <p:cNvPr id="45" name="Rectangle 2"/>
          <p:cNvSpPr txBox="1">
            <a:spLocks noChangeArrowheads="1"/>
          </p:cNvSpPr>
          <p:nvPr/>
        </p:nvSpPr>
        <p:spPr>
          <a:xfrm>
            <a:off x="0" y="0"/>
            <a:ext cx="9144000" cy="8216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000" b="1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+mj-cs"/>
              </a:defRPr>
            </a:lvl1pPr>
          </a:lstStyle>
          <a:p>
            <a:r>
              <a:rPr lang="uk-UA" altLang="ru-RU" sz="3200" dirty="0"/>
              <a:t>Варіанти розстановки пріоритетів з </a:t>
            </a:r>
            <a:r>
              <a:rPr lang="uk-UA" altLang="ru-RU" sz="3200" dirty="0" smtClean="0"/>
              <a:t>орієнтацією</a:t>
            </a:r>
            <a:r>
              <a:rPr lang="en-US" altLang="ru-RU" sz="3200" dirty="0" smtClean="0"/>
              <a:t/>
            </a:r>
            <a:br>
              <a:rPr lang="en-US" altLang="ru-RU" sz="3200" dirty="0" smtClean="0"/>
            </a:br>
            <a:r>
              <a:rPr lang="en-US" altLang="ru-RU" sz="3200" dirty="0" smtClean="0"/>
              <a:t>                               </a:t>
            </a:r>
            <a:r>
              <a:rPr lang="uk-UA" altLang="ru-RU" sz="3200" dirty="0" smtClean="0"/>
              <a:t> </a:t>
            </a:r>
            <a:r>
              <a:rPr lang="uk-UA" altLang="ru-RU" sz="3200" dirty="0"/>
              <a:t>на </a:t>
            </a:r>
            <a:r>
              <a:rPr lang="uk-UA" altLang="ru-RU" sz="3200" u="sng" dirty="0">
                <a:solidFill>
                  <a:schemeClr val="tx1"/>
                </a:solidFill>
              </a:rPr>
              <a:t>спеціальність</a:t>
            </a:r>
            <a:endParaRPr lang="ru-RU" altLang="ru-RU" sz="3200" u="sng" dirty="0">
              <a:solidFill>
                <a:schemeClr val="tx1"/>
              </a:solidFill>
            </a:endParaRPr>
          </a:p>
        </p:txBody>
      </p:sp>
      <p:grpSp>
        <p:nvGrpSpPr>
          <p:cNvPr id="6" name="Группа 5" hidden="1"/>
          <p:cNvGrpSpPr/>
          <p:nvPr/>
        </p:nvGrpSpPr>
        <p:grpSpPr>
          <a:xfrm>
            <a:off x="740625" y="956541"/>
            <a:ext cx="571935" cy="5766437"/>
            <a:chOff x="740625" y="956541"/>
            <a:chExt cx="571935" cy="5766437"/>
          </a:xfrm>
        </p:grpSpPr>
        <p:sp>
          <p:nvSpPr>
            <p:cNvPr id="81" name="TextBox 80"/>
            <p:cNvSpPr txBox="1"/>
            <p:nvPr/>
          </p:nvSpPr>
          <p:spPr>
            <a:xfrm>
              <a:off x="740625" y="6445979"/>
              <a:ext cx="571935" cy="276999"/>
            </a:xfrm>
            <a:custGeom>
              <a:avLst/>
              <a:gdLst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1935" h="276999">
                  <a:moveTo>
                    <a:pt x="0" y="0"/>
                  </a:moveTo>
                  <a:lnTo>
                    <a:pt x="390304" y="0"/>
                  </a:lnTo>
                  <a:cubicBezTo>
                    <a:pt x="511173" y="4892"/>
                    <a:pt x="444716" y="120908"/>
                    <a:pt x="571935" y="138500"/>
                  </a:cubicBezTo>
                  <a:cubicBezTo>
                    <a:pt x="447891" y="146566"/>
                    <a:pt x="504823" y="272108"/>
                    <a:pt x="390304" y="276999"/>
                  </a:cubicBezTo>
                  <a:lnTo>
                    <a:pt x="0" y="276999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lIns="0" tIns="0" bIns="0" rtlCol="0">
              <a:spAutoFit/>
            </a:bodyPr>
            <a:lstStyle>
              <a:defPPr>
                <a:defRPr lang="ru-RU"/>
              </a:defPPr>
              <a:lvl1pPr algn="ctr">
                <a:defRPr>
                  <a:solidFill>
                    <a:schemeClr val="tx1"/>
                  </a:solidFill>
                  <a:effectLst>
                    <a:glow rad="165100">
                      <a:schemeClr val="accent4">
                        <a:satMod val="175000"/>
                        <a:alpha val="50000"/>
                      </a:schemeClr>
                    </a:glow>
                  </a:effectLst>
                </a:defRPr>
              </a:lvl1pPr>
            </a:lstStyle>
            <a:p>
              <a:r>
                <a:rPr lang="uk-UA" dirty="0"/>
                <a:t>15</a:t>
              </a:r>
              <a:endParaRPr lang="ru-RU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740625" y="6140085"/>
              <a:ext cx="571935" cy="276999"/>
            </a:xfrm>
            <a:custGeom>
              <a:avLst/>
              <a:gdLst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1935" h="276999">
                  <a:moveTo>
                    <a:pt x="0" y="0"/>
                  </a:moveTo>
                  <a:lnTo>
                    <a:pt x="390304" y="0"/>
                  </a:lnTo>
                  <a:cubicBezTo>
                    <a:pt x="511173" y="4892"/>
                    <a:pt x="444716" y="120908"/>
                    <a:pt x="571935" y="138500"/>
                  </a:cubicBezTo>
                  <a:cubicBezTo>
                    <a:pt x="447891" y="146566"/>
                    <a:pt x="504823" y="272108"/>
                    <a:pt x="390304" y="276999"/>
                  </a:cubicBezTo>
                  <a:lnTo>
                    <a:pt x="0" y="276999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lIns="0" tIns="0" bIns="0" rtlCol="0">
              <a:spAutoFit/>
            </a:bodyPr>
            <a:lstStyle>
              <a:defPPr>
                <a:defRPr lang="ru-RU"/>
              </a:defPPr>
              <a:lvl1pPr algn="ctr">
                <a:defRPr>
                  <a:solidFill>
                    <a:schemeClr val="tx1"/>
                  </a:solidFill>
                  <a:effectLst>
                    <a:glow rad="165100">
                      <a:schemeClr val="accent4">
                        <a:satMod val="175000"/>
                        <a:alpha val="50000"/>
                      </a:schemeClr>
                    </a:glow>
                  </a:effectLst>
                </a:defRPr>
              </a:lvl1pPr>
            </a:lstStyle>
            <a:p>
              <a:r>
                <a:rPr lang="uk-UA" dirty="0" smtClean="0"/>
                <a:t>10</a:t>
              </a:r>
              <a:endParaRPr lang="ru-RU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740625" y="5848638"/>
              <a:ext cx="571935" cy="276999"/>
            </a:xfrm>
            <a:custGeom>
              <a:avLst/>
              <a:gdLst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1935" h="276999">
                  <a:moveTo>
                    <a:pt x="0" y="0"/>
                  </a:moveTo>
                  <a:lnTo>
                    <a:pt x="390304" y="0"/>
                  </a:lnTo>
                  <a:cubicBezTo>
                    <a:pt x="511173" y="4892"/>
                    <a:pt x="444716" y="120908"/>
                    <a:pt x="571935" y="138500"/>
                  </a:cubicBezTo>
                  <a:cubicBezTo>
                    <a:pt x="447891" y="146566"/>
                    <a:pt x="504823" y="272108"/>
                    <a:pt x="390304" y="276999"/>
                  </a:cubicBezTo>
                  <a:lnTo>
                    <a:pt x="0" y="276999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lIns="0" tIns="0" bIns="0" rtlCol="0">
              <a:spAutoFit/>
            </a:bodyPr>
            <a:lstStyle>
              <a:defPPr>
                <a:defRPr lang="ru-RU"/>
              </a:defPPr>
              <a:lvl1pPr algn="ctr">
                <a:defRPr>
                  <a:solidFill>
                    <a:schemeClr val="tx1"/>
                  </a:solidFill>
                  <a:effectLst>
                    <a:glow rad="165100">
                      <a:schemeClr val="accent4">
                        <a:satMod val="175000"/>
                        <a:alpha val="50000"/>
                      </a:schemeClr>
                    </a:glow>
                  </a:effectLst>
                </a:defRPr>
              </a:lvl1pPr>
            </a:lstStyle>
            <a:p>
              <a:r>
                <a:rPr lang="uk-UA" dirty="0" smtClean="0"/>
                <a:t>5</a:t>
              </a:r>
              <a:endParaRPr lang="ru-RU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740625" y="5211647"/>
              <a:ext cx="571935" cy="276999"/>
            </a:xfrm>
            <a:custGeom>
              <a:avLst/>
              <a:gdLst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1935" h="276999">
                  <a:moveTo>
                    <a:pt x="0" y="0"/>
                  </a:moveTo>
                  <a:lnTo>
                    <a:pt x="390304" y="0"/>
                  </a:lnTo>
                  <a:cubicBezTo>
                    <a:pt x="511173" y="4892"/>
                    <a:pt x="444716" y="120908"/>
                    <a:pt x="571935" y="138500"/>
                  </a:cubicBezTo>
                  <a:cubicBezTo>
                    <a:pt x="447891" y="146566"/>
                    <a:pt x="504823" y="272108"/>
                    <a:pt x="390304" y="276999"/>
                  </a:cubicBezTo>
                  <a:lnTo>
                    <a:pt x="0" y="276999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lIns="0" tIns="0" bIns="0" rtlCol="0">
              <a:spAutoFit/>
            </a:bodyPr>
            <a:lstStyle>
              <a:defPPr>
                <a:defRPr lang="ru-RU"/>
              </a:defPPr>
              <a:lvl1pPr algn="ctr">
                <a:defRPr>
                  <a:solidFill>
                    <a:schemeClr val="tx1"/>
                  </a:solidFill>
                  <a:effectLst>
                    <a:glow rad="165100">
                      <a:schemeClr val="accent4">
                        <a:satMod val="175000"/>
                        <a:alpha val="50000"/>
                      </a:schemeClr>
                    </a:glow>
                  </a:effectLst>
                </a:defRPr>
              </a:lvl1pPr>
            </a:lstStyle>
            <a:p>
              <a:r>
                <a:rPr lang="uk-UA" dirty="0" smtClean="0"/>
                <a:t>14</a:t>
              </a:r>
              <a:endParaRPr lang="ru-RU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740625" y="4915519"/>
              <a:ext cx="571935" cy="276999"/>
            </a:xfrm>
            <a:custGeom>
              <a:avLst/>
              <a:gdLst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1935" h="276999">
                  <a:moveTo>
                    <a:pt x="0" y="0"/>
                  </a:moveTo>
                  <a:lnTo>
                    <a:pt x="390304" y="0"/>
                  </a:lnTo>
                  <a:cubicBezTo>
                    <a:pt x="511173" y="4892"/>
                    <a:pt x="444716" y="120908"/>
                    <a:pt x="571935" y="138500"/>
                  </a:cubicBezTo>
                  <a:cubicBezTo>
                    <a:pt x="447891" y="146566"/>
                    <a:pt x="504823" y="272108"/>
                    <a:pt x="390304" y="276999"/>
                  </a:cubicBezTo>
                  <a:lnTo>
                    <a:pt x="0" y="276999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lIns="0" tIns="0" bIns="0" rtlCol="0">
              <a:spAutoFit/>
            </a:bodyPr>
            <a:lstStyle>
              <a:defPPr>
                <a:defRPr lang="ru-RU"/>
              </a:defPPr>
              <a:lvl1pPr algn="ctr">
                <a:defRPr>
                  <a:solidFill>
                    <a:schemeClr val="tx1"/>
                  </a:solidFill>
                  <a:effectLst>
                    <a:glow rad="165100">
                      <a:schemeClr val="accent4">
                        <a:satMod val="175000"/>
                        <a:alpha val="50000"/>
                      </a:schemeClr>
                    </a:glow>
                  </a:effectLst>
                </a:defRPr>
              </a:lvl1pPr>
            </a:lstStyle>
            <a:p>
              <a:r>
                <a:rPr lang="uk-UA" dirty="0" smtClean="0"/>
                <a:t>9</a:t>
              </a:r>
              <a:endParaRPr lang="ru-RU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740625" y="4619391"/>
              <a:ext cx="571935" cy="276999"/>
            </a:xfrm>
            <a:custGeom>
              <a:avLst/>
              <a:gdLst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1935" h="276999">
                  <a:moveTo>
                    <a:pt x="0" y="0"/>
                  </a:moveTo>
                  <a:lnTo>
                    <a:pt x="390304" y="0"/>
                  </a:lnTo>
                  <a:cubicBezTo>
                    <a:pt x="511173" y="4892"/>
                    <a:pt x="444716" y="120908"/>
                    <a:pt x="571935" y="138500"/>
                  </a:cubicBezTo>
                  <a:cubicBezTo>
                    <a:pt x="447891" y="146566"/>
                    <a:pt x="504823" y="272108"/>
                    <a:pt x="390304" y="276999"/>
                  </a:cubicBezTo>
                  <a:lnTo>
                    <a:pt x="0" y="276999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lIns="0" tIns="0" bIns="0" rtlCol="0">
              <a:spAutoFit/>
            </a:bodyPr>
            <a:lstStyle>
              <a:defPPr>
                <a:defRPr lang="ru-RU"/>
              </a:defPPr>
              <a:lvl1pPr algn="ctr">
                <a:defRPr>
                  <a:solidFill>
                    <a:schemeClr val="tx1"/>
                  </a:solidFill>
                  <a:effectLst>
                    <a:glow rad="165100">
                      <a:schemeClr val="accent4">
                        <a:satMod val="175000"/>
                        <a:alpha val="50000"/>
                      </a:schemeClr>
                    </a:glow>
                  </a:effectLst>
                </a:defRPr>
              </a:lvl1pPr>
            </a:lstStyle>
            <a:p>
              <a:r>
                <a:rPr lang="uk-UA" dirty="0" smtClean="0"/>
                <a:t>4</a:t>
              </a:r>
              <a:endParaRPr lang="ru-RU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740625" y="4009345"/>
              <a:ext cx="571935" cy="276999"/>
            </a:xfrm>
            <a:custGeom>
              <a:avLst/>
              <a:gdLst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1935" h="276999">
                  <a:moveTo>
                    <a:pt x="0" y="0"/>
                  </a:moveTo>
                  <a:lnTo>
                    <a:pt x="390304" y="0"/>
                  </a:lnTo>
                  <a:cubicBezTo>
                    <a:pt x="511173" y="4892"/>
                    <a:pt x="444716" y="120908"/>
                    <a:pt x="571935" y="138500"/>
                  </a:cubicBezTo>
                  <a:cubicBezTo>
                    <a:pt x="447891" y="146566"/>
                    <a:pt x="504823" y="272108"/>
                    <a:pt x="390304" y="276999"/>
                  </a:cubicBezTo>
                  <a:lnTo>
                    <a:pt x="0" y="276999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lIns="0" tIns="0" bIns="0" rtlCol="0">
              <a:spAutoFit/>
            </a:bodyPr>
            <a:lstStyle>
              <a:defPPr>
                <a:defRPr lang="ru-RU"/>
              </a:defPPr>
              <a:lvl1pPr algn="ctr">
                <a:defRPr>
                  <a:solidFill>
                    <a:schemeClr val="tx1"/>
                  </a:solidFill>
                  <a:effectLst>
                    <a:glow rad="165100">
                      <a:schemeClr val="accent4">
                        <a:satMod val="175000"/>
                        <a:alpha val="50000"/>
                      </a:schemeClr>
                    </a:glow>
                  </a:effectLst>
                </a:defRPr>
              </a:lvl1pPr>
            </a:lstStyle>
            <a:p>
              <a:r>
                <a:rPr lang="uk-UA" dirty="0" smtClean="0"/>
                <a:t>13</a:t>
              </a:r>
              <a:endParaRPr lang="ru-RU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740625" y="3713217"/>
              <a:ext cx="571935" cy="276999"/>
            </a:xfrm>
            <a:custGeom>
              <a:avLst/>
              <a:gdLst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1935" h="276999">
                  <a:moveTo>
                    <a:pt x="0" y="0"/>
                  </a:moveTo>
                  <a:lnTo>
                    <a:pt x="390304" y="0"/>
                  </a:lnTo>
                  <a:cubicBezTo>
                    <a:pt x="511173" y="4892"/>
                    <a:pt x="444716" y="120908"/>
                    <a:pt x="571935" y="138500"/>
                  </a:cubicBezTo>
                  <a:cubicBezTo>
                    <a:pt x="447891" y="146566"/>
                    <a:pt x="504823" y="272108"/>
                    <a:pt x="390304" y="276999"/>
                  </a:cubicBezTo>
                  <a:lnTo>
                    <a:pt x="0" y="276999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lIns="0" tIns="0" bIns="0" rtlCol="0">
              <a:spAutoFit/>
            </a:bodyPr>
            <a:lstStyle>
              <a:defPPr>
                <a:defRPr lang="ru-RU"/>
              </a:defPPr>
              <a:lvl1pPr algn="ctr">
                <a:defRPr>
                  <a:solidFill>
                    <a:schemeClr val="tx1"/>
                  </a:solidFill>
                  <a:effectLst>
                    <a:glow rad="165100">
                      <a:schemeClr val="accent4">
                        <a:satMod val="175000"/>
                        <a:alpha val="50000"/>
                      </a:schemeClr>
                    </a:glow>
                  </a:effectLst>
                </a:defRPr>
              </a:lvl1pPr>
            </a:lstStyle>
            <a:p>
              <a:r>
                <a:rPr lang="uk-UA" dirty="0"/>
                <a:t>8</a:t>
              </a:r>
              <a:endParaRPr lang="ru-RU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740625" y="3417089"/>
              <a:ext cx="571935" cy="276999"/>
            </a:xfrm>
            <a:custGeom>
              <a:avLst/>
              <a:gdLst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1935" h="276999">
                  <a:moveTo>
                    <a:pt x="0" y="0"/>
                  </a:moveTo>
                  <a:lnTo>
                    <a:pt x="390304" y="0"/>
                  </a:lnTo>
                  <a:cubicBezTo>
                    <a:pt x="511173" y="4892"/>
                    <a:pt x="444716" y="120908"/>
                    <a:pt x="571935" y="138500"/>
                  </a:cubicBezTo>
                  <a:cubicBezTo>
                    <a:pt x="447891" y="146566"/>
                    <a:pt x="504823" y="272108"/>
                    <a:pt x="390304" y="276999"/>
                  </a:cubicBezTo>
                  <a:lnTo>
                    <a:pt x="0" y="276999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lIns="0" tIns="0" bIns="0" rtlCol="0">
              <a:spAutoFit/>
            </a:bodyPr>
            <a:lstStyle>
              <a:defPPr>
                <a:defRPr lang="ru-RU"/>
              </a:defPPr>
              <a:lvl1pPr algn="ctr">
                <a:defRPr>
                  <a:solidFill>
                    <a:schemeClr val="tx1"/>
                  </a:solidFill>
                  <a:effectLst>
                    <a:glow rad="165100">
                      <a:schemeClr val="accent4">
                        <a:satMod val="175000"/>
                        <a:alpha val="50000"/>
                      </a:schemeClr>
                    </a:glow>
                  </a:effectLst>
                </a:defRPr>
              </a:lvl1pPr>
            </a:lstStyle>
            <a:p>
              <a:r>
                <a:rPr lang="uk-UA" dirty="0" smtClean="0"/>
                <a:t>3</a:t>
              </a:r>
              <a:endParaRPr lang="ru-RU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740625" y="2763817"/>
              <a:ext cx="571935" cy="276999"/>
            </a:xfrm>
            <a:custGeom>
              <a:avLst/>
              <a:gdLst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1935" h="276999">
                  <a:moveTo>
                    <a:pt x="0" y="0"/>
                  </a:moveTo>
                  <a:lnTo>
                    <a:pt x="390304" y="0"/>
                  </a:lnTo>
                  <a:cubicBezTo>
                    <a:pt x="511173" y="4892"/>
                    <a:pt x="444716" y="120908"/>
                    <a:pt x="571935" y="138500"/>
                  </a:cubicBezTo>
                  <a:cubicBezTo>
                    <a:pt x="447891" y="146566"/>
                    <a:pt x="504823" y="272108"/>
                    <a:pt x="390304" y="276999"/>
                  </a:cubicBezTo>
                  <a:lnTo>
                    <a:pt x="0" y="276999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lIns="0" tIns="0" bIns="0" rtlCol="0">
              <a:spAutoFit/>
            </a:bodyPr>
            <a:lstStyle>
              <a:defPPr>
                <a:defRPr lang="ru-RU"/>
              </a:defPPr>
              <a:lvl1pPr algn="ctr">
                <a:defRPr>
                  <a:solidFill>
                    <a:schemeClr val="tx1"/>
                  </a:solidFill>
                  <a:effectLst>
                    <a:glow rad="165100">
                      <a:schemeClr val="accent4">
                        <a:satMod val="175000"/>
                        <a:alpha val="50000"/>
                      </a:schemeClr>
                    </a:glow>
                  </a:effectLst>
                </a:defRPr>
              </a:lvl1pPr>
            </a:lstStyle>
            <a:p>
              <a:r>
                <a:rPr lang="uk-UA" dirty="0" smtClean="0"/>
                <a:t>12</a:t>
              </a:r>
              <a:endParaRPr lang="ru-RU" dirty="0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740625" y="2467689"/>
              <a:ext cx="571935" cy="276999"/>
            </a:xfrm>
            <a:custGeom>
              <a:avLst/>
              <a:gdLst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1935" h="276999">
                  <a:moveTo>
                    <a:pt x="0" y="0"/>
                  </a:moveTo>
                  <a:lnTo>
                    <a:pt x="390304" y="0"/>
                  </a:lnTo>
                  <a:cubicBezTo>
                    <a:pt x="511173" y="4892"/>
                    <a:pt x="444716" y="120908"/>
                    <a:pt x="571935" y="138500"/>
                  </a:cubicBezTo>
                  <a:cubicBezTo>
                    <a:pt x="447891" y="146566"/>
                    <a:pt x="504823" y="272108"/>
                    <a:pt x="390304" y="276999"/>
                  </a:cubicBezTo>
                  <a:lnTo>
                    <a:pt x="0" y="276999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lIns="0" tIns="0" bIns="0" rtlCol="0">
              <a:spAutoFit/>
            </a:bodyPr>
            <a:lstStyle>
              <a:defPPr>
                <a:defRPr lang="ru-RU"/>
              </a:defPPr>
              <a:lvl1pPr algn="ctr">
                <a:defRPr>
                  <a:solidFill>
                    <a:schemeClr val="tx1"/>
                  </a:solidFill>
                  <a:effectLst>
                    <a:glow rad="165100">
                      <a:schemeClr val="accent4">
                        <a:satMod val="175000"/>
                        <a:alpha val="50000"/>
                      </a:schemeClr>
                    </a:glow>
                  </a:effectLst>
                </a:defRPr>
              </a:lvl1pPr>
            </a:lstStyle>
            <a:p>
              <a:r>
                <a:rPr lang="uk-UA" dirty="0" smtClean="0"/>
                <a:t>7</a:t>
              </a:r>
              <a:endParaRPr lang="ru-RU" dirty="0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740625" y="2171561"/>
              <a:ext cx="571935" cy="276999"/>
            </a:xfrm>
            <a:custGeom>
              <a:avLst/>
              <a:gdLst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1935" h="276999">
                  <a:moveTo>
                    <a:pt x="0" y="0"/>
                  </a:moveTo>
                  <a:lnTo>
                    <a:pt x="390304" y="0"/>
                  </a:lnTo>
                  <a:cubicBezTo>
                    <a:pt x="511173" y="4892"/>
                    <a:pt x="444716" y="120908"/>
                    <a:pt x="571935" y="138500"/>
                  </a:cubicBezTo>
                  <a:cubicBezTo>
                    <a:pt x="447891" y="146566"/>
                    <a:pt x="504823" y="272108"/>
                    <a:pt x="390304" y="276999"/>
                  </a:cubicBezTo>
                  <a:lnTo>
                    <a:pt x="0" y="276999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lIns="0" tIns="0" bIns="0" rtlCol="0">
              <a:spAutoFit/>
            </a:bodyPr>
            <a:lstStyle>
              <a:defPPr>
                <a:defRPr lang="ru-RU"/>
              </a:defPPr>
              <a:lvl1pPr algn="ctr">
                <a:defRPr>
                  <a:solidFill>
                    <a:schemeClr val="tx1"/>
                  </a:solidFill>
                  <a:effectLst>
                    <a:glow rad="165100">
                      <a:schemeClr val="accent4">
                        <a:satMod val="175000"/>
                        <a:alpha val="50000"/>
                      </a:schemeClr>
                    </a:glow>
                  </a:effectLst>
                </a:defRPr>
              </a:lvl1pPr>
            </a:lstStyle>
            <a:p>
              <a:r>
                <a:rPr lang="uk-UA" dirty="0" smtClean="0"/>
                <a:t>2</a:t>
              </a:r>
              <a:endParaRPr lang="ru-RU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740625" y="1548797"/>
              <a:ext cx="571935" cy="276999"/>
            </a:xfrm>
            <a:custGeom>
              <a:avLst/>
              <a:gdLst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1935" h="276999">
                  <a:moveTo>
                    <a:pt x="0" y="0"/>
                  </a:moveTo>
                  <a:lnTo>
                    <a:pt x="390304" y="0"/>
                  </a:lnTo>
                  <a:cubicBezTo>
                    <a:pt x="511173" y="4892"/>
                    <a:pt x="444716" y="120908"/>
                    <a:pt x="571935" y="138500"/>
                  </a:cubicBezTo>
                  <a:cubicBezTo>
                    <a:pt x="447891" y="146566"/>
                    <a:pt x="504823" y="272108"/>
                    <a:pt x="390304" y="276999"/>
                  </a:cubicBezTo>
                  <a:lnTo>
                    <a:pt x="0" y="276999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lIns="0" tIns="0" bIns="0" rtlCol="0">
              <a:spAutoFit/>
            </a:bodyPr>
            <a:lstStyle>
              <a:defPPr>
                <a:defRPr lang="ru-RU"/>
              </a:defPPr>
              <a:lvl1pPr algn="ctr">
                <a:defRPr>
                  <a:solidFill>
                    <a:schemeClr val="tx1"/>
                  </a:solidFill>
                  <a:effectLst>
                    <a:glow rad="165100">
                      <a:schemeClr val="accent4">
                        <a:satMod val="175000"/>
                        <a:alpha val="50000"/>
                      </a:schemeClr>
                    </a:glow>
                  </a:effectLst>
                </a:defRPr>
              </a:lvl1pPr>
            </a:lstStyle>
            <a:p>
              <a:r>
                <a:rPr lang="uk-UA" dirty="0" smtClean="0"/>
                <a:t>11</a:t>
              </a:r>
              <a:endParaRPr lang="ru-RU" dirty="0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740625" y="1252669"/>
              <a:ext cx="571935" cy="276999"/>
            </a:xfrm>
            <a:custGeom>
              <a:avLst/>
              <a:gdLst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1935" h="276999">
                  <a:moveTo>
                    <a:pt x="0" y="0"/>
                  </a:moveTo>
                  <a:lnTo>
                    <a:pt x="390304" y="0"/>
                  </a:lnTo>
                  <a:cubicBezTo>
                    <a:pt x="511173" y="4892"/>
                    <a:pt x="444716" y="120908"/>
                    <a:pt x="571935" y="138500"/>
                  </a:cubicBezTo>
                  <a:cubicBezTo>
                    <a:pt x="447891" y="146566"/>
                    <a:pt x="504823" y="272108"/>
                    <a:pt x="390304" y="276999"/>
                  </a:cubicBezTo>
                  <a:lnTo>
                    <a:pt x="0" y="276999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lIns="0" tIns="0" bIns="0" rtlCol="0">
              <a:spAutoFit/>
            </a:bodyPr>
            <a:lstStyle>
              <a:defPPr>
                <a:defRPr lang="ru-RU"/>
              </a:defPPr>
              <a:lvl1pPr algn="ctr">
                <a:defRPr>
                  <a:solidFill>
                    <a:schemeClr val="tx1"/>
                  </a:solidFill>
                  <a:effectLst>
                    <a:glow rad="165100">
                      <a:schemeClr val="accent4">
                        <a:satMod val="175000"/>
                        <a:alpha val="50000"/>
                      </a:schemeClr>
                    </a:glow>
                  </a:effectLst>
                </a:defRPr>
              </a:lvl1pPr>
            </a:lstStyle>
            <a:p>
              <a:r>
                <a:rPr lang="uk-UA" dirty="0" smtClean="0"/>
                <a:t>6</a:t>
              </a:r>
              <a:endParaRPr lang="ru-RU" dirty="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740625" y="956541"/>
              <a:ext cx="571935" cy="276999"/>
            </a:xfrm>
            <a:custGeom>
              <a:avLst/>
              <a:gdLst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1935" h="276999">
                  <a:moveTo>
                    <a:pt x="0" y="0"/>
                  </a:moveTo>
                  <a:lnTo>
                    <a:pt x="390304" y="0"/>
                  </a:lnTo>
                  <a:cubicBezTo>
                    <a:pt x="511173" y="4892"/>
                    <a:pt x="444716" y="120908"/>
                    <a:pt x="571935" y="138500"/>
                  </a:cubicBezTo>
                  <a:cubicBezTo>
                    <a:pt x="447891" y="146566"/>
                    <a:pt x="504823" y="272108"/>
                    <a:pt x="390304" y="276999"/>
                  </a:cubicBezTo>
                  <a:lnTo>
                    <a:pt x="0" y="276999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lIns="0" tIns="0" bIns="0" rtlCol="0">
              <a:spAutoFit/>
            </a:bodyPr>
            <a:lstStyle/>
            <a:p>
              <a:pPr algn="ctr"/>
              <a:r>
                <a:rPr lang="uk-UA" dirty="0" smtClean="0">
                  <a:solidFill>
                    <a:schemeClr val="tx1"/>
                  </a:solidFill>
                  <a:effectLst>
                    <a:glow rad="165100">
                      <a:schemeClr val="accent4">
                        <a:satMod val="175000"/>
                        <a:alpha val="50000"/>
                      </a:schemeClr>
                    </a:glow>
                  </a:effectLst>
                </a:rPr>
                <a:t>1</a:t>
              </a:r>
              <a:endParaRPr lang="ru-RU" dirty="0">
                <a:solidFill>
                  <a:schemeClr val="tx1"/>
                </a:solidFill>
                <a:effectLst>
                  <a:glow rad="165100">
                    <a:schemeClr val="accent4">
                      <a:satMod val="175000"/>
                      <a:alpha val="50000"/>
                    </a:schemeClr>
                  </a:glo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3478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indefinite" accel="50000" decel="50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0.0007 0.01342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00" y="671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7.40741E-7 L 0.03403 0.03241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1" y="162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07407E-6 L 0.03403 0.15116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1" y="754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11111E-6 L 0.03403 0.27454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1" y="13727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22222E-6 L 0.03229 0.39051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5" y="19514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96296E-6 L 0.03316 0.51018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9" y="25509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05556E-6 -3.7037E-7 L 0.03403 -0.21736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1" y="-1088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05556E-6 4.81481E-6 L 0.03403 -0.09769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1" y="-4884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05556E-6 1.48148E-6 L 0.03316 0.02477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9" y="1227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05556E-6 -3.33333E-6 L 0.03282 0.14121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2" y="706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05556E-6 3.33333E-6 L 0.03351 0.2625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7" y="13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0 L 0.03351 -0.4662 " pathEditMode="relative" rAng="0" ptsTypes="AA">
                                      <p:cBhvr>
                                        <p:cTn id="2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7" y="-23310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81481E-6 L 0.03351 -0.34791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7" y="-17407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85185E-6 L 0.0342 -0.22477 " pathEditMode="relative" rAng="0" ptsTypes="AA">
                                      <p:cBhvr>
                                        <p:cTn id="3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1" y="-11250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96296E-6 L 0.03351 -0.10833 " pathEditMode="relative" rAng="0" ptsTypes="AA">
                                      <p:cBhvr>
                                        <p:cTn id="3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7" y="-5417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3.7037E-6 L 0.03351 0.01389 " pathEditMode="relative" rAng="0" ptsTypes="AA">
                                      <p:cBhvr>
                                        <p:cTn id="3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7" y="6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1" animBg="1"/>
      <p:bldP spid="48" grpId="1" animBg="1"/>
      <p:bldP spid="49" grpId="1" animBg="1"/>
      <p:bldP spid="50" grpId="1" animBg="1"/>
      <p:bldP spid="51" grpId="1" animBg="1"/>
      <p:bldP spid="52" grpId="1" animBg="1"/>
      <p:bldP spid="53" grpId="1" animBg="1"/>
      <p:bldP spid="54" grpId="1" animBg="1"/>
      <p:bldP spid="55" grpId="1" animBg="1"/>
      <p:bldP spid="56" grpId="1" animBg="1"/>
      <p:bldP spid="57" grpId="1" animBg="1"/>
      <p:bldP spid="73" grpId="1" animBg="1"/>
      <p:bldP spid="74" grpId="1" animBg="1"/>
      <p:bldP spid="75" grpId="1" animBg="1"/>
      <p:bldP spid="76" grpId="1" animBg="1"/>
      <p:bldP spid="77" grpId="1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209704"/>
            <a:ext cx="8229600" cy="649287"/>
          </a:xfrm>
        </p:spPr>
        <p:txBody>
          <a:bodyPr>
            <a:normAutofit/>
          </a:bodyPr>
          <a:lstStyle/>
          <a:p>
            <a:pPr algn="r"/>
            <a:r>
              <a:rPr lang="uk-UA" altLang="ru-RU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Умови прийому до </a:t>
            </a:r>
            <a:r>
              <a:rPr lang="uk-UA" altLang="ru-RU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ВНЗ</a:t>
            </a:r>
            <a:r>
              <a:rPr lang="en-US" altLang="ru-RU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uk-UA" altLang="ru-RU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у 2015 р.</a:t>
            </a:r>
            <a:endParaRPr lang="ru-RU" altLang="ru-RU" sz="2800" b="1" dirty="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381500" y="5046574"/>
            <a:ext cx="4648200" cy="1225868"/>
          </a:xfrm>
          <a:prstGeom prst="round2DiagRect">
            <a:avLst/>
          </a:prstGeom>
          <a:solidFill>
            <a:srgbClr val="FFC000"/>
          </a:solidFill>
        </p:spPr>
        <p:txBody>
          <a:bodyPr wrap="square" tIns="0" bIns="0" rtlCol="0">
            <a:spAutoFit/>
          </a:bodyPr>
          <a:lstStyle/>
          <a:p>
            <a:pPr algn="ctr"/>
            <a:r>
              <a:rPr lang="uk-UA" sz="2400" dirty="0" smtClean="0">
                <a:solidFill>
                  <a:srgbClr val="7030A0"/>
                </a:solidFill>
              </a:rPr>
              <a:t>Можна подати лише до 5 </a:t>
            </a:r>
            <a:r>
              <a:rPr lang="uk-UA" sz="2400" dirty="0" err="1" smtClean="0">
                <a:solidFill>
                  <a:srgbClr val="7030A0"/>
                </a:solidFill>
              </a:rPr>
              <a:t>ВНЗ</a:t>
            </a:r>
            <a:endParaRPr lang="uk-UA" sz="2400" dirty="0" smtClean="0">
              <a:solidFill>
                <a:srgbClr val="7030A0"/>
              </a:solidFill>
            </a:endParaRPr>
          </a:p>
          <a:p>
            <a:pPr algn="ctr"/>
            <a:r>
              <a:rPr lang="uk-UA" sz="2400" b="1" dirty="0" smtClean="0"/>
              <a:t>Правильно </a:t>
            </a:r>
            <a:r>
              <a:rPr lang="uk-UA" sz="2400" b="1" dirty="0" err="1" smtClean="0"/>
              <a:t>розставте</a:t>
            </a:r>
            <a:r>
              <a:rPr lang="uk-UA" sz="2400" b="1" dirty="0" smtClean="0"/>
              <a:t> пріоритети</a:t>
            </a:r>
          </a:p>
          <a:p>
            <a:pPr algn="ctr"/>
            <a:r>
              <a:rPr lang="uk-UA" sz="2400" dirty="0" smtClean="0">
                <a:solidFill>
                  <a:srgbClr val="0070C0"/>
                </a:solidFill>
              </a:rPr>
              <a:t>Від 1 до 15, </a:t>
            </a:r>
            <a:r>
              <a:rPr lang="uk-UA" sz="2400" i="1" dirty="0" smtClean="0">
                <a:solidFill>
                  <a:srgbClr val="0070C0"/>
                </a:solidFill>
              </a:rPr>
              <a:t>де 1 найвищій</a:t>
            </a:r>
            <a:endParaRPr lang="ru-RU" sz="2400" i="1" dirty="0">
              <a:solidFill>
                <a:srgbClr val="0070C0"/>
              </a:solidFill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4062417" y="1798711"/>
            <a:ext cx="4811639" cy="10082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Знаходимо 5 </a:t>
            </a:r>
            <a:r>
              <a:rPr lang="uk-UA" sz="2400" dirty="0" err="1" smtClean="0"/>
              <a:t>ВНЗ</a:t>
            </a:r>
            <a:r>
              <a:rPr lang="uk-UA" sz="2400" dirty="0" smtClean="0"/>
              <a:t>, де є такі спеціальності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41954" y="685023"/>
            <a:ext cx="2236285" cy="1170704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uk-UA" dirty="0" smtClean="0"/>
              <a:t>1 </a:t>
            </a:r>
            <a:r>
              <a:rPr lang="uk-UA" dirty="0" err="1" smtClean="0"/>
              <a:t>ВНЗ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241953" y="1908938"/>
            <a:ext cx="2236286" cy="1170704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uk-UA" dirty="0"/>
              <a:t>2 </a:t>
            </a:r>
            <a:r>
              <a:rPr lang="uk-UA" dirty="0" err="1"/>
              <a:t>ВНЗ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241953" y="3132853"/>
            <a:ext cx="2236286" cy="117070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uk-UA" dirty="0" smtClean="0"/>
              <a:t>3 </a:t>
            </a:r>
            <a:r>
              <a:rPr lang="uk-UA" dirty="0" err="1"/>
              <a:t>ВНЗ</a:t>
            </a:r>
            <a:r>
              <a:rPr lang="uk-UA" dirty="0"/>
              <a:t> - </a:t>
            </a:r>
            <a:r>
              <a:rPr lang="uk-UA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УІПА</a:t>
            </a:r>
            <a:endParaRPr lang="ru-RU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241953" y="4356768"/>
            <a:ext cx="2236286" cy="1170704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uk-UA" dirty="0" smtClean="0"/>
              <a:t>4 </a:t>
            </a:r>
            <a:r>
              <a:rPr lang="uk-UA" dirty="0" err="1" smtClean="0"/>
              <a:t>ВНЗ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241953" y="5580683"/>
            <a:ext cx="2236286" cy="1170704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uk-UA" dirty="0" smtClean="0"/>
              <a:t>5 </a:t>
            </a:r>
            <a:r>
              <a:rPr lang="uk-UA" dirty="0" err="1" smtClean="0"/>
              <a:t>ВНЗ</a:t>
            </a:r>
            <a:endParaRPr lang="ru-RU" dirty="0"/>
          </a:p>
        </p:txBody>
      </p:sp>
      <p:sp>
        <p:nvSpPr>
          <p:cNvPr id="78" name="Прямоугольник 77"/>
          <p:cNvSpPr/>
          <p:nvPr/>
        </p:nvSpPr>
        <p:spPr>
          <a:xfrm>
            <a:off x="1335818" y="5871850"/>
            <a:ext cx="2020110" cy="2120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>
                <a:solidFill>
                  <a:schemeClr val="tx1"/>
                </a:solidFill>
              </a:rPr>
              <a:t>Комп’ютерні технології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1335818" y="6182564"/>
            <a:ext cx="2020110" cy="21205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>
                <a:solidFill>
                  <a:schemeClr val="tx1"/>
                </a:solidFill>
              </a:rPr>
              <a:t>Комп’ютерний дизайн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1335818" y="6493279"/>
            <a:ext cx="2020110" cy="21205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>
                <a:solidFill>
                  <a:schemeClr val="tx1"/>
                </a:solidFill>
              </a:rPr>
              <a:t>Програмування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1335818" y="4641758"/>
            <a:ext cx="2020110" cy="2120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>
                <a:solidFill>
                  <a:schemeClr val="tx1"/>
                </a:solidFill>
              </a:rPr>
              <a:t>Комп’ютерні технології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335818" y="4952472"/>
            <a:ext cx="2020110" cy="21205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>
                <a:solidFill>
                  <a:schemeClr val="tx1"/>
                </a:solidFill>
              </a:rPr>
              <a:t>Комп’ютерний дизайн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1335818" y="5263187"/>
            <a:ext cx="2020110" cy="21205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>
                <a:solidFill>
                  <a:schemeClr val="tx1"/>
                </a:solidFill>
              </a:rPr>
              <a:t>Програмування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1335818" y="3422253"/>
            <a:ext cx="2020110" cy="2120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>
                <a:solidFill>
                  <a:schemeClr val="tx1"/>
                </a:solidFill>
              </a:rPr>
              <a:t>Комп’ютерні технології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1335818" y="3732967"/>
            <a:ext cx="2020110" cy="21205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>
                <a:solidFill>
                  <a:schemeClr val="tx1"/>
                </a:solidFill>
              </a:rPr>
              <a:t>Комп’ютерний дизайн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1335818" y="4043682"/>
            <a:ext cx="2020110" cy="21205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>
                <a:solidFill>
                  <a:schemeClr val="tx1"/>
                </a:solidFill>
              </a:rPr>
              <a:t>Програмування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1335818" y="2192615"/>
            <a:ext cx="2020110" cy="2120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>
                <a:solidFill>
                  <a:schemeClr val="tx1"/>
                </a:solidFill>
              </a:rPr>
              <a:t>Комп’ютерні технології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1335818" y="2503329"/>
            <a:ext cx="2020110" cy="21205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>
                <a:solidFill>
                  <a:schemeClr val="tx1"/>
                </a:solidFill>
              </a:rPr>
              <a:t>Комп’ютерний дизайн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1335818" y="2814044"/>
            <a:ext cx="2020110" cy="21205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>
                <a:solidFill>
                  <a:schemeClr val="tx1"/>
                </a:solidFill>
              </a:rPr>
              <a:t>Програмування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1335818" y="973293"/>
            <a:ext cx="2020110" cy="2120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>
                <a:solidFill>
                  <a:schemeClr val="tx1"/>
                </a:solidFill>
              </a:rPr>
              <a:t>Комп’ютерні технології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1335818" y="1284007"/>
            <a:ext cx="2020110" cy="21205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>
                <a:solidFill>
                  <a:schemeClr val="tx1"/>
                </a:solidFill>
              </a:rPr>
              <a:t>Комп’ютерний дизайн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1335818" y="1594722"/>
            <a:ext cx="2020110" cy="21205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400" dirty="0" smtClean="0">
                <a:solidFill>
                  <a:schemeClr val="tx1"/>
                </a:solidFill>
              </a:rPr>
              <a:t>Програмування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134699" y="3361514"/>
            <a:ext cx="4667052" cy="919401"/>
          </a:xfrm>
          <a:prstGeom prst="roundRect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Пріоритети розставляємо за спеціальностями</a:t>
            </a:r>
            <a:endParaRPr lang="ru-RU" sz="24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" name="Стрелка вниз 71"/>
          <p:cNvSpPr/>
          <p:nvPr/>
        </p:nvSpPr>
        <p:spPr>
          <a:xfrm>
            <a:off x="5690144" y="2792407"/>
            <a:ext cx="1543050" cy="503280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" name="Группа 4"/>
          <p:cNvGrpSpPr/>
          <p:nvPr/>
        </p:nvGrpSpPr>
        <p:grpSpPr>
          <a:xfrm>
            <a:off x="39622" y="651273"/>
            <a:ext cx="874778" cy="6054065"/>
            <a:chOff x="39622" y="651273"/>
            <a:chExt cx="874778" cy="6054065"/>
          </a:xfrm>
        </p:grpSpPr>
        <p:sp>
          <p:nvSpPr>
            <p:cNvPr id="46" name="Полилиния 45"/>
            <p:cNvSpPr/>
            <p:nvPr/>
          </p:nvSpPr>
          <p:spPr>
            <a:xfrm>
              <a:off x="92201" y="651273"/>
              <a:ext cx="822199" cy="6054065"/>
            </a:xfrm>
            <a:custGeom>
              <a:avLst/>
              <a:gdLst>
                <a:gd name="connsiteX0" fmla="*/ 922945 w 999858"/>
                <a:gd name="connsiteY0" fmla="*/ 0 h 5230026"/>
                <a:gd name="connsiteX1" fmla="*/ 239282 w 999858"/>
                <a:gd name="connsiteY1" fmla="*/ 25637 h 5230026"/>
                <a:gd name="connsiteX2" fmla="*/ 0 w 999858"/>
                <a:gd name="connsiteY2" fmla="*/ 401652 h 5230026"/>
                <a:gd name="connsiteX3" fmla="*/ 8545 w 999858"/>
                <a:gd name="connsiteY3" fmla="*/ 4734370 h 5230026"/>
                <a:gd name="connsiteX4" fmla="*/ 358923 w 999858"/>
                <a:gd name="connsiteY4" fmla="*/ 5230026 h 5230026"/>
                <a:gd name="connsiteX5" fmla="*/ 999858 w 999858"/>
                <a:gd name="connsiteY5" fmla="*/ 5221480 h 5230026"/>
                <a:gd name="connsiteX6" fmla="*/ 922945 w 999858"/>
                <a:gd name="connsiteY6" fmla="*/ 0 h 5230026"/>
                <a:gd name="connsiteX0" fmla="*/ 922945 w 999858"/>
                <a:gd name="connsiteY0" fmla="*/ 0 h 5647086"/>
                <a:gd name="connsiteX1" fmla="*/ 239282 w 999858"/>
                <a:gd name="connsiteY1" fmla="*/ 25637 h 5647086"/>
                <a:gd name="connsiteX2" fmla="*/ 0 w 999858"/>
                <a:gd name="connsiteY2" fmla="*/ 401652 h 5647086"/>
                <a:gd name="connsiteX3" fmla="*/ 8545 w 999858"/>
                <a:gd name="connsiteY3" fmla="*/ 4734370 h 5647086"/>
                <a:gd name="connsiteX4" fmla="*/ 358923 w 999858"/>
                <a:gd name="connsiteY4" fmla="*/ 5230026 h 5647086"/>
                <a:gd name="connsiteX5" fmla="*/ 999858 w 999858"/>
                <a:gd name="connsiteY5" fmla="*/ 5221480 h 5647086"/>
                <a:gd name="connsiteX6" fmla="*/ 922945 w 999858"/>
                <a:gd name="connsiteY6" fmla="*/ 0 h 5647086"/>
                <a:gd name="connsiteX0" fmla="*/ 1132638 w 1209551"/>
                <a:gd name="connsiteY0" fmla="*/ 0 h 5647086"/>
                <a:gd name="connsiteX1" fmla="*/ 448975 w 1209551"/>
                <a:gd name="connsiteY1" fmla="*/ 25637 h 5647086"/>
                <a:gd name="connsiteX2" fmla="*/ 209693 w 1209551"/>
                <a:gd name="connsiteY2" fmla="*/ 401652 h 5647086"/>
                <a:gd name="connsiteX3" fmla="*/ 218238 w 1209551"/>
                <a:gd name="connsiteY3" fmla="*/ 4734370 h 5647086"/>
                <a:gd name="connsiteX4" fmla="*/ 568616 w 1209551"/>
                <a:gd name="connsiteY4" fmla="*/ 5230026 h 5647086"/>
                <a:gd name="connsiteX5" fmla="*/ 1209551 w 1209551"/>
                <a:gd name="connsiteY5" fmla="*/ 5221480 h 5647086"/>
                <a:gd name="connsiteX6" fmla="*/ 1132638 w 1209551"/>
                <a:gd name="connsiteY6" fmla="*/ 0 h 5647086"/>
                <a:gd name="connsiteX0" fmla="*/ 955544 w 1032457"/>
                <a:gd name="connsiteY0" fmla="*/ 56779 h 5703865"/>
                <a:gd name="connsiteX1" fmla="*/ 271881 w 1032457"/>
                <a:gd name="connsiteY1" fmla="*/ 82416 h 5703865"/>
                <a:gd name="connsiteX2" fmla="*/ 32599 w 1032457"/>
                <a:gd name="connsiteY2" fmla="*/ 458431 h 5703865"/>
                <a:gd name="connsiteX3" fmla="*/ 41144 w 1032457"/>
                <a:gd name="connsiteY3" fmla="*/ 4791149 h 5703865"/>
                <a:gd name="connsiteX4" fmla="*/ 391522 w 1032457"/>
                <a:gd name="connsiteY4" fmla="*/ 5286805 h 5703865"/>
                <a:gd name="connsiteX5" fmla="*/ 1032457 w 1032457"/>
                <a:gd name="connsiteY5" fmla="*/ 5278259 h 5703865"/>
                <a:gd name="connsiteX6" fmla="*/ 955544 w 1032457"/>
                <a:gd name="connsiteY6" fmla="*/ 56779 h 5703865"/>
                <a:gd name="connsiteX0" fmla="*/ 955544 w 1032457"/>
                <a:gd name="connsiteY0" fmla="*/ 393209 h 6040295"/>
                <a:gd name="connsiteX1" fmla="*/ 271881 w 1032457"/>
                <a:gd name="connsiteY1" fmla="*/ 418846 h 6040295"/>
                <a:gd name="connsiteX2" fmla="*/ 32599 w 1032457"/>
                <a:gd name="connsiteY2" fmla="*/ 794861 h 6040295"/>
                <a:gd name="connsiteX3" fmla="*/ 41144 w 1032457"/>
                <a:gd name="connsiteY3" fmla="*/ 5127579 h 6040295"/>
                <a:gd name="connsiteX4" fmla="*/ 391522 w 1032457"/>
                <a:gd name="connsiteY4" fmla="*/ 5623235 h 6040295"/>
                <a:gd name="connsiteX5" fmla="*/ 1032457 w 1032457"/>
                <a:gd name="connsiteY5" fmla="*/ 5614689 h 6040295"/>
                <a:gd name="connsiteX6" fmla="*/ 955544 w 1032457"/>
                <a:gd name="connsiteY6" fmla="*/ 393209 h 6040295"/>
                <a:gd name="connsiteX0" fmla="*/ 939716 w 1016629"/>
                <a:gd name="connsiteY0" fmla="*/ 393209 h 6040295"/>
                <a:gd name="connsiteX1" fmla="*/ 256053 w 1016629"/>
                <a:gd name="connsiteY1" fmla="*/ 418846 h 6040295"/>
                <a:gd name="connsiteX2" fmla="*/ 16771 w 1016629"/>
                <a:gd name="connsiteY2" fmla="*/ 794861 h 6040295"/>
                <a:gd name="connsiteX3" fmla="*/ 25316 w 1016629"/>
                <a:gd name="connsiteY3" fmla="*/ 5127579 h 6040295"/>
                <a:gd name="connsiteX4" fmla="*/ 375694 w 1016629"/>
                <a:gd name="connsiteY4" fmla="*/ 5623235 h 6040295"/>
                <a:gd name="connsiteX5" fmla="*/ 1016629 w 1016629"/>
                <a:gd name="connsiteY5" fmla="*/ 5614689 h 6040295"/>
                <a:gd name="connsiteX6" fmla="*/ 939716 w 1016629"/>
                <a:gd name="connsiteY6" fmla="*/ 393209 h 6040295"/>
                <a:gd name="connsiteX0" fmla="*/ 939716 w 1016629"/>
                <a:gd name="connsiteY0" fmla="*/ 16580 h 5663666"/>
                <a:gd name="connsiteX1" fmla="*/ 256053 w 1016629"/>
                <a:gd name="connsiteY1" fmla="*/ 42217 h 5663666"/>
                <a:gd name="connsiteX2" fmla="*/ 16771 w 1016629"/>
                <a:gd name="connsiteY2" fmla="*/ 418232 h 5663666"/>
                <a:gd name="connsiteX3" fmla="*/ 25316 w 1016629"/>
                <a:gd name="connsiteY3" fmla="*/ 4750950 h 5663666"/>
                <a:gd name="connsiteX4" fmla="*/ 375694 w 1016629"/>
                <a:gd name="connsiteY4" fmla="*/ 5246606 h 5663666"/>
                <a:gd name="connsiteX5" fmla="*/ 1016629 w 1016629"/>
                <a:gd name="connsiteY5" fmla="*/ 5238060 h 5663666"/>
                <a:gd name="connsiteX6" fmla="*/ 939716 w 1016629"/>
                <a:gd name="connsiteY6" fmla="*/ 16580 h 5663666"/>
                <a:gd name="connsiteX0" fmla="*/ 939716 w 1016629"/>
                <a:gd name="connsiteY0" fmla="*/ 16580 h 5319084"/>
                <a:gd name="connsiteX1" fmla="*/ 256053 w 1016629"/>
                <a:gd name="connsiteY1" fmla="*/ 42217 h 5319084"/>
                <a:gd name="connsiteX2" fmla="*/ 16771 w 1016629"/>
                <a:gd name="connsiteY2" fmla="*/ 418232 h 5319084"/>
                <a:gd name="connsiteX3" fmla="*/ 25316 w 1016629"/>
                <a:gd name="connsiteY3" fmla="*/ 4750950 h 5319084"/>
                <a:gd name="connsiteX4" fmla="*/ 375694 w 1016629"/>
                <a:gd name="connsiteY4" fmla="*/ 5246606 h 5319084"/>
                <a:gd name="connsiteX5" fmla="*/ 1016629 w 1016629"/>
                <a:gd name="connsiteY5" fmla="*/ 5238060 h 5319084"/>
                <a:gd name="connsiteX6" fmla="*/ 939716 w 1016629"/>
                <a:gd name="connsiteY6" fmla="*/ 16580 h 5319084"/>
                <a:gd name="connsiteX0" fmla="*/ 936555 w 1013468"/>
                <a:gd name="connsiteY0" fmla="*/ 16580 h 5263042"/>
                <a:gd name="connsiteX1" fmla="*/ 252892 w 1013468"/>
                <a:gd name="connsiteY1" fmla="*/ 42217 h 5263042"/>
                <a:gd name="connsiteX2" fmla="*/ 13610 w 1013468"/>
                <a:gd name="connsiteY2" fmla="*/ 418232 h 5263042"/>
                <a:gd name="connsiteX3" fmla="*/ 22155 w 1013468"/>
                <a:gd name="connsiteY3" fmla="*/ 4750950 h 5263042"/>
                <a:gd name="connsiteX4" fmla="*/ 329804 w 1013468"/>
                <a:gd name="connsiteY4" fmla="*/ 5144056 h 5263042"/>
                <a:gd name="connsiteX5" fmla="*/ 1013468 w 1013468"/>
                <a:gd name="connsiteY5" fmla="*/ 5238060 h 5263042"/>
                <a:gd name="connsiteX6" fmla="*/ 936555 w 1013468"/>
                <a:gd name="connsiteY6" fmla="*/ 16580 h 5263042"/>
                <a:gd name="connsiteX0" fmla="*/ 923092 w 1000005"/>
                <a:gd name="connsiteY0" fmla="*/ 16580 h 5263042"/>
                <a:gd name="connsiteX1" fmla="*/ 239429 w 1000005"/>
                <a:gd name="connsiteY1" fmla="*/ 42217 h 5263042"/>
                <a:gd name="connsiteX2" fmla="*/ 147 w 1000005"/>
                <a:gd name="connsiteY2" fmla="*/ 418232 h 5263042"/>
                <a:gd name="connsiteX3" fmla="*/ 8692 w 1000005"/>
                <a:gd name="connsiteY3" fmla="*/ 4750950 h 5263042"/>
                <a:gd name="connsiteX4" fmla="*/ 316341 w 1000005"/>
                <a:gd name="connsiteY4" fmla="*/ 5144056 h 5263042"/>
                <a:gd name="connsiteX5" fmla="*/ 1000005 w 1000005"/>
                <a:gd name="connsiteY5" fmla="*/ 5238060 h 5263042"/>
                <a:gd name="connsiteX6" fmla="*/ 923092 w 1000005"/>
                <a:gd name="connsiteY6" fmla="*/ 16580 h 5263042"/>
                <a:gd name="connsiteX0" fmla="*/ 923092 w 1000005"/>
                <a:gd name="connsiteY0" fmla="*/ 16580 h 5249369"/>
                <a:gd name="connsiteX1" fmla="*/ 239429 w 1000005"/>
                <a:gd name="connsiteY1" fmla="*/ 42217 h 5249369"/>
                <a:gd name="connsiteX2" fmla="*/ 147 w 1000005"/>
                <a:gd name="connsiteY2" fmla="*/ 418232 h 5249369"/>
                <a:gd name="connsiteX3" fmla="*/ 8692 w 1000005"/>
                <a:gd name="connsiteY3" fmla="*/ 4750950 h 5249369"/>
                <a:gd name="connsiteX4" fmla="*/ 316341 w 1000005"/>
                <a:gd name="connsiteY4" fmla="*/ 5144056 h 5249369"/>
                <a:gd name="connsiteX5" fmla="*/ 1000005 w 1000005"/>
                <a:gd name="connsiteY5" fmla="*/ 5238060 h 5249369"/>
                <a:gd name="connsiteX6" fmla="*/ 923092 w 1000005"/>
                <a:gd name="connsiteY6" fmla="*/ 16580 h 5249369"/>
                <a:gd name="connsiteX0" fmla="*/ 1005204 w 1012055"/>
                <a:gd name="connsiteY0" fmla="*/ 13084 h 5254140"/>
                <a:gd name="connsiteX1" fmla="*/ 239452 w 1012055"/>
                <a:gd name="connsiteY1" fmla="*/ 46988 h 5254140"/>
                <a:gd name="connsiteX2" fmla="*/ 170 w 1012055"/>
                <a:gd name="connsiteY2" fmla="*/ 423003 h 5254140"/>
                <a:gd name="connsiteX3" fmla="*/ 8715 w 1012055"/>
                <a:gd name="connsiteY3" fmla="*/ 4755721 h 5254140"/>
                <a:gd name="connsiteX4" fmla="*/ 316364 w 1012055"/>
                <a:gd name="connsiteY4" fmla="*/ 5148827 h 5254140"/>
                <a:gd name="connsiteX5" fmla="*/ 1000028 w 1012055"/>
                <a:gd name="connsiteY5" fmla="*/ 5242831 h 5254140"/>
                <a:gd name="connsiteX6" fmla="*/ 1005204 w 1012055"/>
                <a:gd name="connsiteY6" fmla="*/ 13084 h 5254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12055" h="5254140">
                  <a:moveTo>
                    <a:pt x="1005204" y="13084"/>
                  </a:moveTo>
                  <a:cubicBezTo>
                    <a:pt x="758800" y="1690"/>
                    <a:pt x="406958" y="-21332"/>
                    <a:pt x="239452" y="46988"/>
                  </a:cubicBezTo>
                  <a:cubicBezTo>
                    <a:pt x="71946" y="115308"/>
                    <a:pt x="-4103" y="210782"/>
                    <a:pt x="170" y="423003"/>
                  </a:cubicBezTo>
                  <a:cubicBezTo>
                    <a:pt x="15987" y="1208574"/>
                    <a:pt x="4045" y="3966337"/>
                    <a:pt x="8715" y="4755721"/>
                  </a:cubicBezTo>
                  <a:cubicBezTo>
                    <a:pt x="10139" y="4996427"/>
                    <a:pt x="102719" y="5043429"/>
                    <a:pt x="316364" y="5148827"/>
                  </a:cubicBezTo>
                  <a:cubicBezTo>
                    <a:pt x="481455" y="5230272"/>
                    <a:pt x="649650" y="5277014"/>
                    <a:pt x="1000028" y="5242831"/>
                  </a:cubicBezTo>
                  <a:cubicBezTo>
                    <a:pt x="974390" y="3502338"/>
                    <a:pt x="1030842" y="1753577"/>
                    <a:pt x="1005204" y="13084"/>
                  </a:cubicBezTo>
                  <a:close/>
                </a:path>
              </a:pathLst>
            </a:custGeom>
            <a:gradFill>
              <a:gsLst>
                <a:gs pos="0">
                  <a:schemeClr val="accent6">
                    <a:lumMod val="110000"/>
                    <a:satMod val="105000"/>
                    <a:tint val="67000"/>
                  </a:schemeClr>
                </a:gs>
                <a:gs pos="74000">
                  <a:schemeClr val="accent6">
                    <a:lumMod val="105000"/>
                    <a:satMod val="103000"/>
                    <a:tint val="73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TextBox 46"/>
            <p:cNvSpPr txBox="1"/>
            <p:nvPr/>
          </p:nvSpPr>
          <p:spPr>
            <a:xfrm rot="16200000">
              <a:off x="-540472" y="3325149"/>
              <a:ext cx="16218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uk-UA" sz="2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пріоритети</a:t>
              </a:r>
              <a:endPara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437122" y="6351881"/>
            <a:ext cx="571935" cy="276999"/>
          </a:xfrm>
          <a:custGeom>
            <a:avLst/>
            <a:gdLst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1935" h="276999">
                <a:moveTo>
                  <a:pt x="0" y="0"/>
                </a:moveTo>
                <a:lnTo>
                  <a:pt x="390304" y="0"/>
                </a:lnTo>
                <a:cubicBezTo>
                  <a:pt x="511173" y="4892"/>
                  <a:pt x="444716" y="120908"/>
                  <a:pt x="571935" y="138500"/>
                </a:cubicBezTo>
                <a:cubicBezTo>
                  <a:pt x="447891" y="146566"/>
                  <a:pt x="504823" y="272108"/>
                  <a:pt x="390304" y="276999"/>
                </a:cubicBezTo>
                <a:lnTo>
                  <a:pt x="0" y="276999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bIns="0" rtlCol="0">
            <a:spAutoFit/>
          </a:bodyPr>
          <a:lstStyle>
            <a:defPPr>
              <a:defRPr lang="ru-RU"/>
            </a:defPPr>
            <a:lvl1pPr algn="ctr">
              <a:defRPr>
                <a:solidFill>
                  <a:schemeClr val="tx1"/>
                </a:solidFill>
                <a:effectLst>
                  <a:glow rad="165100">
                    <a:schemeClr val="accent4">
                      <a:satMod val="175000"/>
                      <a:alpha val="50000"/>
                    </a:schemeClr>
                  </a:glow>
                </a:effectLst>
              </a:defRPr>
            </a:lvl1pPr>
          </a:lstStyle>
          <a:p>
            <a:r>
              <a:rPr lang="uk-UA" dirty="0"/>
              <a:t>15</a:t>
            </a:r>
            <a:endParaRPr lang="ru-RU" dirty="0"/>
          </a:p>
        </p:txBody>
      </p:sp>
      <p:sp>
        <p:nvSpPr>
          <p:cNvPr id="49" name="TextBox 48"/>
          <p:cNvSpPr txBox="1"/>
          <p:nvPr/>
        </p:nvSpPr>
        <p:spPr>
          <a:xfrm>
            <a:off x="437122" y="5951118"/>
            <a:ext cx="571935" cy="276999"/>
          </a:xfrm>
          <a:custGeom>
            <a:avLst/>
            <a:gdLst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1935" h="276999">
                <a:moveTo>
                  <a:pt x="0" y="0"/>
                </a:moveTo>
                <a:lnTo>
                  <a:pt x="390304" y="0"/>
                </a:lnTo>
                <a:cubicBezTo>
                  <a:pt x="511173" y="4892"/>
                  <a:pt x="444716" y="120908"/>
                  <a:pt x="571935" y="138500"/>
                </a:cubicBezTo>
                <a:cubicBezTo>
                  <a:pt x="447891" y="146566"/>
                  <a:pt x="504823" y="272108"/>
                  <a:pt x="390304" y="276999"/>
                </a:cubicBezTo>
                <a:lnTo>
                  <a:pt x="0" y="276999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bIns="0" rtlCol="0">
            <a:spAutoFit/>
          </a:bodyPr>
          <a:lstStyle>
            <a:defPPr>
              <a:defRPr lang="ru-RU"/>
            </a:defPPr>
            <a:lvl1pPr algn="ctr">
              <a:defRPr>
                <a:solidFill>
                  <a:schemeClr val="tx1"/>
                </a:solidFill>
                <a:effectLst>
                  <a:glow rad="165100">
                    <a:schemeClr val="accent4">
                      <a:satMod val="175000"/>
                      <a:alpha val="50000"/>
                    </a:schemeClr>
                  </a:glow>
                </a:effectLst>
              </a:defRPr>
            </a:lvl1pPr>
          </a:lstStyle>
          <a:p>
            <a:r>
              <a:rPr lang="uk-UA" dirty="0"/>
              <a:t>14</a:t>
            </a:r>
            <a:endParaRPr lang="ru-RU" dirty="0"/>
          </a:p>
        </p:txBody>
      </p:sp>
      <p:sp>
        <p:nvSpPr>
          <p:cNvPr id="50" name="TextBox 49"/>
          <p:cNvSpPr txBox="1"/>
          <p:nvPr/>
        </p:nvSpPr>
        <p:spPr>
          <a:xfrm>
            <a:off x="437122" y="5550360"/>
            <a:ext cx="571935" cy="276999"/>
          </a:xfrm>
          <a:custGeom>
            <a:avLst/>
            <a:gdLst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1935" h="276999">
                <a:moveTo>
                  <a:pt x="0" y="0"/>
                </a:moveTo>
                <a:lnTo>
                  <a:pt x="390304" y="0"/>
                </a:lnTo>
                <a:cubicBezTo>
                  <a:pt x="511173" y="4892"/>
                  <a:pt x="444716" y="120908"/>
                  <a:pt x="571935" y="138500"/>
                </a:cubicBezTo>
                <a:cubicBezTo>
                  <a:pt x="447891" y="146566"/>
                  <a:pt x="504823" y="272108"/>
                  <a:pt x="390304" y="276999"/>
                </a:cubicBezTo>
                <a:lnTo>
                  <a:pt x="0" y="276999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bIns="0" rtlCol="0">
            <a:spAutoFit/>
          </a:bodyPr>
          <a:lstStyle>
            <a:defPPr>
              <a:defRPr lang="ru-RU"/>
            </a:defPPr>
            <a:lvl1pPr algn="ctr">
              <a:defRPr>
                <a:solidFill>
                  <a:schemeClr val="tx1"/>
                </a:solidFill>
                <a:effectLst>
                  <a:glow rad="165100">
                    <a:schemeClr val="accent4">
                      <a:satMod val="175000"/>
                      <a:alpha val="50000"/>
                    </a:schemeClr>
                  </a:glow>
                </a:effectLst>
              </a:defRPr>
            </a:lvl1pPr>
          </a:lstStyle>
          <a:p>
            <a:r>
              <a:rPr lang="uk-UA" dirty="0"/>
              <a:t>13</a:t>
            </a:r>
            <a:endParaRPr lang="ru-RU" dirty="0"/>
          </a:p>
        </p:txBody>
      </p:sp>
      <p:sp>
        <p:nvSpPr>
          <p:cNvPr id="51" name="TextBox 50"/>
          <p:cNvSpPr txBox="1"/>
          <p:nvPr/>
        </p:nvSpPr>
        <p:spPr>
          <a:xfrm>
            <a:off x="437122" y="5149602"/>
            <a:ext cx="571935" cy="276999"/>
          </a:xfrm>
          <a:custGeom>
            <a:avLst/>
            <a:gdLst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1935" h="276999">
                <a:moveTo>
                  <a:pt x="0" y="0"/>
                </a:moveTo>
                <a:lnTo>
                  <a:pt x="390304" y="0"/>
                </a:lnTo>
                <a:cubicBezTo>
                  <a:pt x="511173" y="4892"/>
                  <a:pt x="444716" y="120908"/>
                  <a:pt x="571935" y="138500"/>
                </a:cubicBezTo>
                <a:cubicBezTo>
                  <a:pt x="447891" y="146566"/>
                  <a:pt x="504823" y="272108"/>
                  <a:pt x="390304" y="276999"/>
                </a:cubicBezTo>
                <a:lnTo>
                  <a:pt x="0" y="276999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bIns="0" rtlCol="0">
            <a:spAutoFit/>
          </a:bodyPr>
          <a:lstStyle>
            <a:defPPr>
              <a:defRPr lang="ru-RU"/>
            </a:defPPr>
            <a:lvl1pPr algn="ctr">
              <a:defRPr>
                <a:solidFill>
                  <a:schemeClr val="tx1"/>
                </a:solidFill>
                <a:effectLst>
                  <a:glow rad="165100">
                    <a:schemeClr val="accent4">
                      <a:satMod val="175000"/>
                      <a:alpha val="50000"/>
                    </a:schemeClr>
                  </a:glow>
                </a:effectLst>
              </a:defRPr>
            </a:lvl1pPr>
          </a:lstStyle>
          <a:p>
            <a:r>
              <a:rPr lang="uk-UA" dirty="0"/>
              <a:t>12</a:t>
            </a:r>
            <a:endParaRPr lang="ru-RU" dirty="0"/>
          </a:p>
        </p:txBody>
      </p:sp>
      <p:sp>
        <p:nvSpPr>
          <p:cNvPr id="52" name="TextBox 51"/>
          <p:cNvSpPr txBox="1"/>
          <p:nvPr/>
        </p:nvSpPr>
        <p:spPr>
          <a:xfrm>
            <a:off x="437122" y="4748844"/>
            <a:ext cx="571935" cy="276999"/>
          </a:xfrm>
          <a:custGeom>
            <a:avLst/>
            <a:gdLst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1935" h="276999">
                <a:moveTo>
                  <a:pt x="0" y="0"/>
                </a:moveTo>
                <a:lnTo>
                  <a:pt x="390304" y="0"/>
                </a:lnTo>
                <a:cubicBezTo>
                  <a:pt x="511173" y="4892"/>
                  <a:pt x="444716" y="120908"/>
                  <a:pt x="571935" y="138500"/>
                </a:cubicBezTo>
                <a:cubicBezTo>
                  <a:pt x="447891" y="146566"/>
                  <a:pt x="504823" y="272108"/>
                  <a:pt x="390304" y="276999"/>
                </a:cubicBezTo>
                <a:lnTo>
                  <a:pt x="0" y="276999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bIns="0" rtlCol="0">
            <a:spAutoFit/>
          </a:bodyPr>
          <a:lstStyle>
            <a:defPPr>
              <a:defRPr lang="ru-RU"/>
            </a:defPPr>
            <a:lvl1pPr algn="ctr">
              <a:defRPr>
                <a:solidFill>
                  <a:schemeClr val="tx1"/>
                </a:solidFill>
                <a:effectLst>
                  <a:glow rad="165100">
                    <a:schemeClr val="accent4">
                      <a:satMod val="175000"/>
                      <a:alpha val="50000"/>
                    </a:schemeClr>
                  </a:glow>
                </a:effectLst>
              </a:defRPr>
            </a:lvl1pPr>
          </a:lstStyle>
          <a:p>
            <a:r>
              <a:rPr lang="uk-UA" dirty="0"/>
              <a:t>11</a:t>
            </a:r>
            <a:endParaRPr lang="ru-RU" dirty="0"/>
          </a:p>
        </p:txBody>
      </p:sp>
      <p:sp>
        <p:nvSpPr>
          <p:cNvPr id="53" name="TextBox 52"/>
          <p:cNvSpPr txBox="1"/>
          <p:nvPr/>
        </p:nvSpPr>
        <p:spPr>
          <a:xfrm>
            <a:off x="437122" y="4348086"/>
            <a:ext cx="571935" cy="276999"/>
          </a:xfrm>
          <a:custGeom>
            <a:avLst/>
            <a:gdLst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1935" h="276999">
                <a:moveTo>
                  <a:pt x="0" y="0"/>
                </a:moveTo>
                <a:lnTo>
                  <a:pt x="390304" y="0"/>
                </a:lnTo>
                <a:cubicBezTo>
                  <a:pt x="511173" y="4892"/>
                  <a:pt x="444716" y="120908"/>
                  <a:pt x="571935" y="138500"/>
                </a:cubicBezTo>
                <a:cubicBezTo>
                  <a:pt x="447891" y="146566"/>
                  <a:pt x="504823" y="272108"/>
                  <a:pt x="390304" y="276999"/>
                </a:cubicBezTo>
                <a:lnTo>
                  <a:pt x="0" y="276999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bIns="0" rtlCol="0">
            <a:spAutoFit/>
          </a:bodyPr>
          <a:lstStyle>
            <a:defPPr>
              <a:defRPr lang="ru-RU"/>
            </a:defPPr>
            <a:lvl1pPr algn="ctr">
              <a:defRPr>
                <a:solidFill>
                  <a:schemeClr val="tx1"/>
                </a:solidFill>
                <a:effectLst>
                  <a:glow rad="165100">
                    <a:schemeClr val="accent4">
                      <a:satMod val="175000"/>
                      <a:alpha val="50000"/>
                    </a:schemeClr>
                  </a:glow>
                </a:effectLst>
              </a:defRPr>
            </a:lvl1pPr>
          </a:lstStyle>
          <a:p>
            <a:r>
              <a:rPr lang="uk-UA" dirty="0"/>
              <a:t>10</a:t>
            </a:r>
            <a:endParaRPr lang="ru-RU" dirty="0"/>
          </a:p>
        </p:txBody>
      </p:sp>
      <p:sp>
        <p:nvSpPr>
          <p:cNvPr id="54" name="TextBox 53"/>
          <p:cNvSpPr txBox="1"/>
          <p:nvPr/>
        </p:nvSpPr>
        <p:spPr>
          <a:xfrm>
            <a:off x="437122" y="3947328"/>
            <a:ext cx="571935" cy="276999"/>
          </a:xfrm>
          <a:custGeom>
            <a:avLst/>
            <a:gdLst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1935" h="276999">
                <a:moveTo>
                  <a:pt x="0" y="0"/>
                </a:moveTo>
                <a:lnTo>
                  <a:pt x="390304" y="0"/>
                </a:lnTo>
                <a:cubicBezTo>
                  <a:pt x="511173" y="4892"/>
                  <a:pt x="444716" y="120908"/>
                  <a:pt x="571935" y="138500"/>
                </a:cubicBezTo>
                <a:cubicBezTo>
                  <a:pt x="447891" y="146566"/>
                  <a:pt x="504823" y="272108"/>
                  <a:pt x="390304" y="276999"/>
                </a:cubicBezTo>
                <a:lnTo>
                  <a:pt x="0" y="276999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bIns="0" rtlCol="0">
            <a:spAutoFit/>
          </a:bodyPr>
          <a:lstStyle>
            <a:defPPr>
              <a:defRPr lang="ru-RU"/>
            </a:defPPr>
            <a:lvl1pPr algn="ctr">
              <a:defRPr>
                <a:solidFill>
                  <a:schemeClr val="tx1"/>
                </a:solidFill>
                <a:effectLst>
                  <a:glow rad="165100">
                    <a:schemeClr val="accent4">
                      <a:satMod val="175000"/>
                      <a:alpha val="50000"/>
                    </a:schemeClr>
                  </a:glow>
                </a:effectLst>
              </a:defRPr>
            </a:lvl1pPr>
          </a:lstStyle>
          <a:p>
            <a:r>
              <a:rPr lang="uk-UA" dirty="0"/>
              <a:t>9</a:t>
            </a:r>
            <a:endParaRPr lang="ru-RU" dirty="0"/>
          </a:p>
        </p:txBody>
      </p:sp>
      <p:sp>
        <p:nvSpPr>
          <p:cNvPr id="55" name="TextBox 54"/>
          <p:cNvSpPr txBox="1"/>
          <p:nvPr/>
        </p:nvSpPr>
        <p:spPr>
          <a:xfrm>
            <a:off x="437122" y="3546570"/>
            <a:ext cx="571935" cy="276999"/>
          </a:xfrm>
          <a:custGeom>
            <a:avLst/>
            <a:gdLst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1935" h="276999">
                <a:moveTo>
                  <a:pt x="0" y="0"/>
                </a:moveTo>
                <a:lnTo>
                  <a:pt x="390304" y="0"/>
                </a:lnTo>
                <a:cubicBezTo>
                  <a:pt x="511173" y="4892"/>
                  <a:pt x="444716" y="120908"/>
                  <a:pt x="571935" y="138500"/>
                </a:cubicBezTo>
                <a:cubicBezTo>
                  <a:pt x="447891" y="146566"/>
                  <a:pt x="504823" y="272108"/>
                  <a:pt x="390304" y="276999"/>
                </a:cubicBezTo>
                <a:lnTo>
                  <a:pt x="0" y="276999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bIns="0" rtlCol="0">
            <a:spAutoFit/>
          </a:bodyPr>
          <a:lstStyle>
            <a:defPPr>
              <a:defRPr lang="ru-RU"/>
            </a:defPPr>
            <a:lvl1pPr algn="ctr">
              <a:defRPr>
                <a:solidFill>
                  <a:schemeClr val="tx1"/>
                </a:solidFill>
                <a:effectLst>
                  <a:glow rad="165100">
                    <a:schemeClr val="accent4">
                      <a:satMod val="175000"/>
                      <a:alpha val="50000"/>
                    </a:schemeClr>
                  </a:glow>
                </a:effectLst>
              </a:defRPr>
            </a:lvl1pPr>
          </a:lstStyle>
          <a:p>
            <a:r>
              <a:rPr lang="uk-UA" dirty="0"/>
              <a:t>8</a:t>
            </a:r>
            <a:endParaRPr lang="ru-RU" dirty="0"/>
          </a:p>
        </p:txBody>
      </p:sp>
      <p:sp>
        <p:nvSpPr>
          <p:cNvPr id="56" name="TextBox 55"/>
          <p:cNvSpPr txBox="1"/>
          <p:nvPr/>
        </p:nvSpPr>
        <p:spPr>
          <a:xfrm>
            <a:off x="437122" y="3145812"/>
            <a:ext cx="571935" cy="276999"/>
          </a:xfrm>
          <a:custGeom>
            <a:avLst/>
            <a:gdLst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1935" h="276999">
                <a:moveTo>
                  <a:pt x="0" y="0"/>
                </a:moveTo>
                <a:lnTo>
                  <a:pt x="390304" y="0"/>
                </a:lnTo>
                <a:cubicBezTo>
                  <a:pt x="511173" y="4892"/>
                  <a:pt x="444716" y="120908"/>
                  <a:pt x="571935" y="138500"/>
                </a:cubicBezTo>
                <a:cubicBezTo>
                  <a:pt x="447891" y="146566"/>
                  <a:pt x="504823" y="272108"/>
                  <a:pt x="390304" y="276999"/>
                </a:cubicBezTo>
                <a:lnTo>
                  <a:pt x="0" y="276999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bIns="0" rtlCol="0">
            <a:spAutoFit/>
          </a:bodyPr>
          <a:lstStyle>
            <a:defPPr>
              <a:defRPr lang="ru-RU"/>
            </a:defPPr>
            <a:lvl1pPr algn="ctr">
              <a:defRPr>
                <a:solidFill>
                  <a:schemeClr val="tx1"/>
                </a:solidFill>
                <a:effectLst>
                  <a:glow rad="165100">
                    <a:schemeClr val="accent4">
                      <a:satMod val="175000"/>
                      <a:alpha val="50000"/>
                    </a:schemeClr>
                  </a:glow>
                </a:effectLst>
              </a:defRPr>
            </a:lvl1pPr>
          </a:lstStyle>
          <a:p>
            <a:r>
              <a:rPr lang="uk-UA" dirty="0"/>
              <a:t>7</a:t>
            </a:r>
            <a:endParaRPr lang="ru-RU" dirty="0"/>
          </a:p>
        </p:txBody>
      </p:sp>
      <p:sp>
        <p:nvSpPr>
          <p:cNvPr id="57" name="TextBox 56"/>
          <p:cNvSpPr txBox="1"/>
          <p:nvPr/>
        </p:nvSpPr>
        <p:spPr>
          <a:xfrm>
            <a:off x="437122" y="2745054"/>
            <a:ext cx="571935" cy="276999"/>
          </a:xfrm>
          <a:custGeom>
            <a:avLst/>
            <a:gdLst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1935" h="276999">
                <a:moveTo>
                  <a:pt x="0" y="0"/>
                </a:moveTo>
                <a:lnTo>
                  <a:pt x="390304" y="0"/>
                </a:lnTo>
                <a:cubicBezTo>
                  <a:pt x="511173" y="4892"/>
                  <a:pt x="444716" y="120908"/>
                  <a:pt x="571935" y="138500"/>
                </a:cubicBezTo>
                <a:cubicBezTo>
                  <a:pt x="447891" y="146566"/>
                  <a:pt x="504823" y="272108"/>
                  <a:pt x="390304" y="276999"/>
                </a:cubicBezTo>
                <a:lnTo>
                  <a:pt x="0" y="276999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bIns="0" rtlCol="0">
            <a:spAutoFit/>
          </a:bodyPr>
          <a:lstStyle>
            <a:defPPr>
              <a:defRPr lang="ru-RU"/>
            </a:defPPr>
            <a:lvl1pPr algn="ctr">
              <a:defRPr>
                <a:solidFill>
                  <a:schemeClr val="tx1"/>
                </a:solidFill>
                <a:effectLst>
                  <a:glow rad="165100">
                    <a:schemeClr val="accent4">
                      <a:satMod val="175000"/>
                      <a:alpha val="50000"/>
                    </a:schemeClr>
                  </a:glow>
                </a:effectLst>
              </a:defRPr>
            </a:lvl1pPr>
          </a:lstStyle>
          <a:p>
            <a:r>
              <a:rPr lang="uk-UA" dirty="0"/>
              <a:t>6</a:t>
            </a:r>
            <a:endParaRPr lang="ru-RU" dirty="0"/>
          </a:p>
        </p:txBody>
      </p:sp>
      <p:sp>
        <p:nvSpPr>
          <p:cNvPr id="73" name="TextBox 72"/>
          <p:cNvSpPr txBox="1"/>
          <p:nvPr/>
        </p:nvSpPr>
        <p:spPr>
          <a:xfrm>
            <a:off x="437122" y="2344296"/>
            <a:ext cx="571935" cy="276999"/>
          </a:xfrm>
          <a:custGeom>
            <a:avLst/>
            <a:gdLst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1935" h="276999">
                <a:moveTo>
                  <a:pt x="0" y="0"/>
                </a:moveTo>
                <a:lnTo>
                  <a:pt x="390304" y="0"/>
                </a:lnTo>
                <a:cubicBezTo>
                  <a:pt x="511173" y="4892"/>
                  <a:pt x="444716" y="120908"/>
                  <a:pt x="571935" y="138500"/>
                </a:cubicBezTo>
                <a:cubicBezTo>
                  <a:pt x="447891" y="146566"/>
                  <a:pt x="504823" y="272108"/>
                  <a:pt x="390304" y="276999"/>
                </a:cubicBezTo>
                <a:lnTo>
                  <a:pt x="0" y="276999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bIns="0" rtlCol="0">
            <a:spAutoFit/>
          </a:bodyPr>
          <a:lstStyle>
            <a:defPPr>
              <a:defRPr lang="ru-RU"/>
            </a:defPPr>
            <a:lvl1pPr algn="ctr">
              <a:defRPr>
                <a:solidFill>
                  <a:schemeClr val="tx1"/>
                </a:solidFill>
                <a:effectLst>
                  <a:glow rad="165100">
                    <a:schemeClr val="accent4">
                      <a:satMod val="175000"/>
                      <a:alpha val="50000"/>
                    </a:schemeClr>
                  </a:glow>
                </a:effectLst>
              </a:defRPr>
            </a:lvl1pPr>
          </a:lstStyle>
          <a:p>
            <a:r>
              <a:rPr lang="uk-UA" dirty="0"/>
              <a:t>5</a:t>
            </a:r>
            <a:endParaRPr lang="ru-RU" dirty="0"/>
          </a:p>
        </p:txBody>
      </p:sp>
      <p:sp>
        <p:nvSpPr>
          <p:cNvPr id="74" name="TextBox 73"/>
          <p:cNvSpPr txBox="1"/>
          <p:nvPr/>
        </p:nvSpPr>
        <p:spPr>
          <a:xfrm>
            <a:off x="437122" y="1943538"/>
            <a:ext cx="571935" cy="276999"/>
          </a:xfrm>
          <a:custGeom>
            <a:avLst/>
            <a:gdLst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1935" h="276999">
                <a:moveTo>
                  <a:pt x="0" y="0"/>
                </a:moveTo>
                <a:lnTo>
                  <a:pt x="390304" y="0"/>
                </a:lnTo>
                <a:cubicBezTo>
                  <a:pt x="511173" y="4892"/>
                  <a:pt x="444716" y="120908"/>
                  <a:pt x="571935" y="138500"/>
                </a:cubicBezTo>
                <a:cubicBezTo>
                  <a:pt x="447891" y="146566"/>
                  <a:pt x="504823" y="272108"/>
                  <a:pt x="390304" y="276999"/>
                </a:cubicBezTo>
                <a:lnTo>
                  <a:pt x="0" y="276999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bIns="0" rtlCol="0">
            <a:spAutoFit/>
          </a:bodyPr>
          <a:lstStyle>
            <a:defPPr>
              <a:defRPr lang="ru-RU"/>
            </a:defPPr>
            <a:lvl1pPr algn="ctr">
              <a:defRPr>
                <a:solidFill>
                  <a:schemeClr val="tx1"/>
                </a:solidFill>
                <a:effectLst>
                  <a:glow rad="165100">
                    <a:schemeClr val="accent4">
                      <a:satMod val="175000"/>
                      <a:alpha val="50000"/>
                    </a:schemeClr>
                  </a:glow>
                </a:effectLst>
              </a:defRPr>
            </a:lvl1pPr>
          </a:lstStyle>
          <a:p>
            <a:r>
              <a:rPr lang="uk-UA" dirty="0"/>
              <a:t>4</a:t>
            </a:r>
            <a:endParaRPr lang="ru-RU" dirty="0"/>
          </a:p>
        </p:txBody>
      </p:sp>
      <p:sp>
        <p:nvSpPr>
          <p:cNvPr id="75" name="TextBox 74"/>
          <p:cNvSpPr txBox="1"/>
          <p:nvPr/>
        </p:nvSpPr>
        <p:spPr>
          <a:xfrm>
            <a:off x="437122" y="1542780"/>
            <a:ext cx="571935" cy="276999"/>
          </a:xfrm>
          <a:custGeom>
            <a:avLst/>
            <a:gdLst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1935" h="276999">
                <a:moveTo>
                  <a:pt x="0" y="0"/>
                </a:moveTo>
                <a:lnTo>
                  <a:pt x="390304" y="0"/>
                </a:lnTo>
                <a:cubicBezTo>
                  <a:pt x="511173" y="4892"/>
                  <a:pt x="444716" y="120908"/>
                  <a:pt x="571935" y="138500"/>
                </a:cubicBezTo>
                <a:cubicBezTo>
                  <a:pt x="447891" y="146566"/>
                  <a:pt x="504823" y="272108"/>
                  <a:pt x="390304" y="276999"/>
                </a:cubicBezTo>
                <a:lnTo>
                  <a:pt x="0" y="276999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bIns="0" rtlCol="0">
            <a:spAutoFit/>
          </a:bodyPr>
          <a:lstStyle>
            <a:defPPr>
              <a:defRPr lang="ru-RU"/>
            </a:defPPr>
            <a:lvl1pPr algn="ctr">
              <a:defRPr>
                <a:solidFill>
                  <a:schemeClr val="tx1"/>
                </a:solidFill>
                <a:effectLst>
                  <a:glow rad="165100">
                    <a:schemeClr val="accent4">
                      <a:satMod val="175000"/>
                      <a:alpha val="50000"/>
                    </a:schemeClr>
                  </a:glow>
                </a:effectLst>
              </a:defRPr>
            </a:lvl1pPr>
          </a:lstStyle>
          <a:p>
            <a:r>
              <a:rPr lang="uk-UA" dirty="0"/>
              <a:t>3</a:t>
            </a:r>
            <a:endParaRPr lang="ru-RU" dirty="0"/>
          </a:p>
        </p:txBody>
      </p:sp>
      <p:sp>
        <p:nvSpPr>
          <p:cNvPr id="76" name="TextBox 75"/>
          <p:cNvSpPr txBox="1"/>
          <p:nvPr/>
        </p:nvSpPr>
        <p:spPr>
          <a:xfrm>
            <a:off x="437122" y="1142022"/>
            <a:ext cx="571935" cy="276999"/>
          </a:xfrm>
          <a:custGeom>
            <a:avLst/>
            <a:gdLst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1935" h="276999">
                <a:moveTo>
                  <a:pt x="0" y="0"/>
                </a:moveTo>
                <a:lnTo>
                  <a:pt x="390304" y="0"/>
                </a:lnTo>
                <a:cubicBezTo>
                  <a:pt x="511173" y="4892"/>
                  <a:pt x="444716" y="120908"/>
                  <a:pt x="571935" y="138500"/>
                </a:cubicBezTo>
                <a:cubicBezTo>
                  <a:pt x="447891" y="146566"/>
                  <a:pt x="504823" y="272108"/>
                  <a:pt x="390304" y="276999"/>
                </a:cubicBezTo>
                <a:lnTo>
                  <a:pt x="0" y="276999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bIns="0" rtlCol="0">
            <a:spAutoFit/>
          </a:bodyPr>
          <a:lstStyle>
            <a:defPPr>
              <a:defRPr lang="ru-RU"/>
            </a:defPPr>
            <a:lvl1pPr algn="ctr">
              <a:defRPr>
                <a:solidFill>
                  <a:schemeClr val="tx1"/>
                </a:solidFill>
                <a:effectLst>
                  <a:glow rad="165100">
                    <a:schemeClr val="accent4">
                      <a:satMod val="175000"/>
                      <a:alpha val="50000"/>
                    </a:schemeClr>
                  </a:glow>
                </a:effectLst>
              </a:defRPr>
            </a:lvl1pPr>
          </a:lstStyle>
          <a:p>
            <a:r>
              <a:rPr lang="uk-UA" dirty="0"/>
              <a:t>2</a:t>
            </a:r>
            <a:endParaRPr lang="ru-RU" dirty="0"/>
          </a:p>
        </p:txBody>
      </p:sp>
      <p:sp>
        <p:nvSpPr>
          <p:cNvPr id="77" name="TextBox 76"/>
          <p:cNvSpPr txBox="1"/>
          <p:nvPr/>
        </p:nvSpPr>
        <p:spPr>
          <a:xfrm>
            <a:off x="437122" y="741264"/>
            <a:ext cx="571935" cy="276999"/>
          </a:xfrm>
          <a:custGeom>
            <a:avLst/>
            <a:gdLst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1935" h="276999">
                <a:moveTo>
                  <a:pt x="0" y="0"/>
                </a:moveTo>
                <a:lnTo>
                  <a:pt x="390304" y="0"/>
                </a:lnTo>
                <a:cubicBezTo>
                  <a:pt x="511173" y="4892"/>
                  <a:pt x="444716" y="120908"/>
                  <a:pt x="571935" y="138500"/>
                </a:cubicBezTo>
                <a:cubicBezTo>
                  <a:pt x="447891" y="146566"/>
                  <a:pt x="504823" y="272108"/>
                  <a:pt x="390304" y="276999"/>
                </a:cubicBezTo>
                <a:lnTo>
                  <a:pt x="0" y="276999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bIns="0" rtlCol="0">
            <a:spAutoFit/>
          </a:bodyPr>
          <a:lstStyle/>
          <a:p>
            <a:pPr algn="ctr"/>
            <a:r>
              <a:rPr lang="uk-UA" dirty="0" smtClean="0">
                <a:solidFill>
                  <a:schemeClr val="tx1"/>
                </a:solidFill>
                <a:effectLst>
                  <a:glow rad="165100">
                    <a:schemeClr val="accent4">
                      <a:satMod val="175000"/>
                      <a:alpha val="50000"/>
                    </a:schemeClr>
                  </a:glow>
                </a:effectLst>
              </a:rPr>
              <a:t>1</a:t>
            </a:r>
            <a:endParaRPr lang="ru-RU" dirty="0">
              <a:solidFill>
                <a:schemeClr val="tx1"/>
              </a:solidFill>
              <a:effectLst>
                <a:glow rad="165100">
                  <a:schemeClr val="accent4">
                    <a:satMod val="175000"/>
                    <a:alpha val="50000"/>
                  </a:schemeClr>
                </a:glow>
              </a:effectLst>
            </a:endParaRPr>
          </a:p>
        </p:txBody>
      </p:sp>
      <p:sp>
        <p:nvSpPr>
          <p:cNvPr id="45" name="Rectangle 2"/>
          <p:cNvSpPr txBox="1">
            <a:spLocks noChangeArrowheads="1"/>
          </p:cNvSpPr>
          <p:nvPr/>
        </p:nvSpPr>
        <p:spPr>
          <a:xfrm>
            <a:off x="0" y="0"/>
            <a:ext cx="9144000" cy="8216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000" b="1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+mj-cs"/>
              </a:defRPr>
            </a:lvl1pPr>
          </a:lstStyle>
          <a:p>
            <a:r>
              <a:rPr lang="uk-UA" altLang="ru-RU" sz="3200" dirty="0"/>
              <a:t>Варіанти розстановки пріоритетів з </a:t>
            </a:r>
            <a:r>
              <a:rPr lang="uk-UA" altLang="ru-RU" sz="3200" dirty="0" smtClean="0"/>
              <a:t>орієнтацією</a:t>
            </a:r>
            <a:r>
              <a:rPr lang="en-US" altLang="ru-RU" sz="3200" dirty="0" smtClean="0"/>
              <a:t/>
            </a:r>
            <a:br>
              <a:rPr lang="en-US" altLang="ru-RU" sz="3200" dirty="0" smtClean="0"/>
            </a:br>
            <a:r>
              <a:rPr lang="en-US" altLang="ru-RU" sz="3200" dirty="0" smtClean="0"/>
              <a:t>                               </a:t>
            </a:r>
            <a:r>
              <a:rPr lang="uk-UA" altLang="ru-RU" sz="3200" dirty="0" smtClean="0"/>
              <a:t> </a:t>
            </a:r>
            <a:r>
              <a:rPr lang="uk-UA" altLang="ru-RU" sz="3200" dirty="0"/>
              <a:t>на </a:t>
            </a:r>
            <a:r>
              <a:rPr lang="uk-UA" altLang="ru-RU" sz="3200" u="sng" dirty="0">
                <a:solidFill>
                  <a:schemeClr val="tx1"/>
                </a:solidFill>
              </a:rPr>
              <a:t>спеціальність</a:t>
            </a:r>
            <a:endParaRPr lang="ru-RU" altLang="ru-RU" sz="3200" u="sng" dirty="0">
              <a:solidFill>
                <a:schemeClr val="tx1"/>
              </a:solidFill>
            </a:endParaRPr>
          </a:p>
        </p:txBody>
      </p:sp>
      <p:grpSp>
        <p:nvGrpSpPr>
          <p:cNvPr id="6" name="Группа 5" hidden="1"/>
          <p:cNvGrpSpPr/>
          <p:nvPr/>
        </p:nvGrpSpPr>
        <p:grpSpPr>
          <a:xfrm>
            <a:off x="740625" y="956541"/>
            <a:ext cx="571935" cy="5766437"/>
            <a:chOff x="740625" y="956541"/>
            <a:chExt cx="571935" cy="5766437"/>
          </a:xfrm>
        </p:grpSpPr>
        <p:sp>
          <p:nvSpPr>
            <p:cNvPr id="81" name="TextBox 80"/>
            <p:cNvSpPr txBox="1"/>
            <p:nvPr/>
          </p:nvSpPr>
          <p:spPr>
            <a:xfrm>
              <a:off x="740625" y="6445979"/>
              <a:ext cx="571935" cy="276999"/>
            </a:xfrm>
            <a:custGeom>
              <a:avLst/>
              <a:gdLst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1935" h="276999">
                  <a:moveTo>
                    <a:pt x="0" y="0"/>
                  </a:moveTo>
                  <a:lnTo>
                    <a:pt x="390304" y="0"/>
                  </a:lnTo>
                  <a:cubicBezTo>
                    <a:pt x="511173" y="4892"/>
                    <a:pt x="444716" y="120908"/>
                    <a:pt x="571935" y="138500"/>
                  </a:cubicBezTo>
                  <a:cubicBezTo>
                    <a:pt x="447891" y="146566"/>
                    <a:pt x="504823" y="272108"/>
                    <a:pt x="390304" y="276999"/>
                  </a:cubicBezTo>
                  <a:lnTo>
                    <a:pt x="0" y="276999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lIns="0" tIns="0" bIns="0" rtlCol="0">
              <a:spAutoFit/>
            </a:bodyPr>
            <a:lstStyle>
              <a:defPPr>
                <a:defRPr lang="ru-RU"/>
              </a:defPPr>
              <a:lvl1pPr algn="ctr">
                <a:defRPr>
                  <a:solidFill>
                    <a:schemeClr val="tx1"/>
                  </a:solidFill>
                  <a:effectLst>
                    <a:glow rad="165100">
                      <a:schemeClr val="accent4">
                        <a:satMod val="175000"/>
                        <a:alpha val="50000"/>
                      </a:schemeClr>
                    </a:glow>
                  </a:effectLst>
                </a:defRPr>
              </a:lvl1pPr>
            </a:lstStyle>
            <a:p>
              <a:r>
                <a:rPr lang="uk-UA" dirty="0"/>
                <a:t>15</a:t>
              </a:r>
              <a:endParaRPr lang="ru-RU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740625" y="6140085"/>
              <a:ext cx="571935" cy="276999"/>
            </a:xfrm>
            <a:custGeom>
              <a:avLst/>
              <a:gdLst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1935" h="276999">
                  <a:moveTo>
                    <a:pt x="0" y="0"/>
                  </a:moveTo>
                  <a:lnTo>
                    <a:pt x="390304" y="0"/>
                  </a:lnTo>
                  <a:cubicBezTo>
                    <a:pt x="511173" y="4892"/>
                    <a:pt x="444716" y="120908"/>
                    <a:pt x="571935" y="138500"/>
                  </a:cubicBezTo>
                  <a:cubicBezTo>
                    <a:pt x="447891" y="146566"/>
                    <a:pt x="504823" y="272108"/>
                    <a:pt x="390304" y="276999"/>
                  </a:cubicBezTo>
                  <a:lnTo>
                    <a:pt x="0" y="276999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lIns="0" tIns="0" bIns="0" rtlCol="0">
              <a:spAutoFit/>
            </a:bodyPr>
            <a:lstStyle>
              <a:defPPr>
                <a:defRPr lang="ru-RU"/>
              </a:defPPr>
              <a:lvl1pPr algn="ctr">
                <a:defRPr>
                  <a:solidFill>
                    <a:schemeClr val="tx1"/>
                  </a:solidFill>
                  <a:effectLst>
                    <a:glow rad="165100">
                      <a:schemeClr val="accent4">
                        <a:satMod val="175000"/>
                        <a:alpha val="50000"/>
                      </a:schemeClr>
                    </a:glow>
                  </a:effectLst>
                </a:defRPr>
              </a:lvl1pPr>
            </a:lstStyle>
            <a:p>
              <a:r>
                <a:rPr lang="uk-UA" dirty="0" smtClean="0"/>
                <a:t>10</a:t>
              </a:r>
              <a:endParaRPr lang="ru-RU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740625" y="5848638"/>
              <a:ext cx="571935" cy="276999"/>
            </a:xfrm>
            <a:custGeom>
              <a:avLst/>
              <a:gdLst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1935" h="276999">
                  <a:moveTo>
                    <a:pt x="0" y="0"/>
                  </a:moveTo>
                  <a:lnTo>
                    <a:pt x="390304" y="0"/>
                  </a:lnTo>
                  <a:cubicBezTo>
                    <a:pt x="511173" y="4892"/>
                    <a:pt x="444716" y="120908"/>
                    <a:pt x="571935" y="138500"/>
                  </a:cubicBezTo>
                  <a:cubicBezTo>
                    <a:pt x="447891" y="146566"/>
                    <a:pt x="504823" y="272108"/>
                    <a:pt x="390304" y="276999"/>
                  </a:cubicBezTo>
                  <a:lnTo>
                    <a:pt x="0" y="276999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lIns="0" tIns="0" bIns="0" rtlCol="0">
              <a:spAutoFit/>
            </a:bodyPr>
            <a:lstStyle>
              <a:defPPr>
                <a:defRPr lang="ru-RU"/>
              </a:defPPr>
              <a:lvl1pPr algn="ctr">
                <a:defRPr>
                  <a:solidFill>
                    <a:schemeClr val="tx1"/>
                  </a:solidFill>
                  <a:effectLst>
                    <a:glow rad="165100">
                      <a:schemeClr val="accent4">
                        <a:satMod val="175000"/>
                        <a:alpha val="50000"/>
                      </a:schemeClr>
                    </a:glow>
                  </a:effectLst>
                </a:defRPr>
              </a:lvl1pPr>
            </a:lstStyle>
            <a:p>
              <a:r>
                <a:rPr lang="uk-UA" dirty="0" smtClean="0"/>
                <a:t>5</a:t>
              </a:r>
              <a:endParaRPr lang="ru-RU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740625" y="5211647"/>
              <a:ext cx="571935" cy="276999"/>
            </a:xfrm>
            <a:custGeom>
              <a:avLst/>
              <a:gdLst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1935" h="276999">
                  <a:moveTo>
                    <a:pt x="0" y="0"/>
                  </a:moveTo>
                  <a:lnTo>
                    <a:pt x="390304" y="0"/>
                  </a:lnTo>
                  <a:cubicBezTo>
                    <a:pt x="511173" y="4892"/>
                    <a:pt x="444716" y="120908"/>
                    <a:pt x="571935" y="138500"/>
                  </a:cubicBezTo>
                  <a:cubicBezTo>
                    <a:pt x="447891" y="146566"/>
                    <a:pt x="504823" y="272108"/>
                    <a:pt x="390304" y="276999"/>
                  </a:cubicBezTo>
                  <a:lnTo>
                    <a:pt x="0" y="276999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lIns="0" tIns="0" bIns="0" rtlCol="0">
              <a:spAutoFit/>
            </a:bodyPr>
            <a:lstStyle>
              <a:defPPr>
                <a:defRPr lang="ru-RU"/>
              </a:defPPr>
              <a:lvl1pPr algn="ctr">
                <a:defRPr>
                  <a:solidFill>
                    <a:schemeClr val="tx1"/>
                  </a:solidFill>
                  <a:effectLst>
                    <a:glow rad="165100">
                      <a:schemeClr val="accent4">
                        <a:satMod val="175000"/>
                        <a:alpha val="50000"/>
                      </a:schemeClr>
                    </a:glow>
                  </a:effectLst>
                </a:defRPr>
              </a:lvl1pPr>
            </a:lstStyle>
            <a:p>
              <a:r>
                <a:rPr lang="uk-UA" dirty="0" smtClean="0"/>
                <a:t>14</a:t>
              </a:r>
              <a:endParaRPr lang="ru-RU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740625" y="4915519"/>
              <a:ext cx="571935" cy="276999"/>
            </a:xfrm>
            <a:custGeom>
              <a:avLst/>
              <a:gdLst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1935" h="276999">
                  <a:moveTo>
                    <a:pt x="0" y="0"/>
                  </a:moveTo>
                  <a:lnTo>
                    <a:pt x="390304" y="0"/>
                  </a:lnTo>
                  <a:cubicBezTo>
                    <a:pt x="511173" y="4892"/>
                    <a:pt x="444716" y="120908"/>
                    <a:pt x="571935" y="138500"/>
                  </a:cubicBezTo>
                  <a:cubicBezTo>
                    <a:pt x="447891" y="146566"/>
                    <a:pt x="504823" y="272108"/>
                    <a:pt x="390304" y="276999"/>
                  </a:cubicBezTo>
                  <a:lnTo>
                    <a:pt x="0" y="276999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lIns="0" tIns="0" bIns="0" rtlCol="0">
              <a:spAutoFit/>
            </a:bodyPr>
            <a:lstStyle>
              <a:defPPr>
                <a:defRPr lang="ru-RU"/>
              </a:defPPr>
              <a:lvl1pPr algn="ctr">
                <a:defRPr>
                  <a:solidFill>
                    <a:schemeClr val="tx1"/>
                  </a:solidFill>
                  <a:effectLst>
                    <a:glow rad="165100">
                      <a:schemeClr val="accent4">
                        <a:satMod val="175000"/>
                        <a:alpha val="50000"/>
                      </a:schemeClr>
                    </a:glow>
                  </a:effectLst>
                </a:defRPr>
              </a:lvl1pPr>
            </a:lstStyle>
            <a:p>
              <a:r>
                <a:rPr lang="uk-UA" dirty="0" smtClean="0"/>
                <a:t>9</a:t>
              </a:r>
              <a:endParaRPr lang="ru-RU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740625" y="4619391"/>
              <a:ext cx="571935" cy="276999"/>
            </a:xfrm>
            <a:custGeom>
              <a:avLst/>
              <a:gdLst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1935" h="276999">
                  <a:moveTo>
                    <a:pt x="0" y="0"/>
                  </a:moveTo>
                  <a:lnTo>
                    <a:pt x="390304" y="0"/>
                  </a:lnTo>
                  <a:cubicBezTo>
                    <a:pt x="511173" y="4892"/>
                    <a:pt x="444716" y="120908"/>
                    <a:pt x="571935" y="138500"/>
                  </a:cubicBezTo>
                  <a:cubicBezTo>
                    <a:pt x="447891" y="146566"/>
                    <a:pt x="504823" y="272108"/>
                    <a:pt x="390304" y="276999"/>
                  </a:cubicBezTo>
                  <a:lnTo>
                    <a:pt x="0" y="276999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lIns="0" tIns="0" bIns="0" rtlCol="0">
              <a:spAutoFit/>
            </a:bodyPr>
            <a:lstStyle>
              <a:defPPr>
                <a:defRPr lang="ru-RU"/>
              </a:defPPr>
              <a:lvl1pPr algn="ctr">
                <a:defRPr>
                  <a:solidFill>
                    <a:schemeClr val="tx1"/>
                  </a:solidFill>
                  <a:effectLst>
                    <a:glow rad="165100">
                      <a:schemeClr val="accent4">
                        <a:satMod val="175000"/>
                        <a:alpha val="50000"/>
                      </a:schemeClr>
                    </a:glow>
                  </a:effectLst>
                </a:defRPr>
              </a:lvl1pPr>
            </a:lstStyle>
            <a:p>
              <a:r>
                <a:rPr lang="uk-UA" dirty="0" smtClean="0"/>
                <a:t>4</a:t>
              </a:r>
              <a:endParaRPr lang="ru-RU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740625" y="4009345"/>
              <a:ext cx="571935" cy="276999"/>
            </a:xfrm>
            <a:custGeom>
              <a:avLst/>
              <a:gdLst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1935" h="276999">
                  <a:moveTo>
                    <a:pt x="0" y="0"/>
                  </a:moveTo>
                  <a:lnTo>
                    <a:pt x="390304" y="0"/>
                  </a:lnTo>
                  <a:cubicBezTo>
                    <a:pt x="511173" y="4892"/>
                    <a:pt x="444716" y="120908"/>
                    <a:pt x="571935" y="138500"/>
                  </a:cubicBezTo>
                  <a:cubicBezTo>
                    <a:pt x="447891" y="146566"/>
                    <a:pt x="504823" y="272108"/>
                    <a:pt x="390304" y="276999"/>
                  </a:cubicBezTo>
                  <a:lnTo>
                    <a:pt x="0" y="276999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lIns="0" tIns="0" bIns="0" rtlCol="0">
              <a:spAutoFit/>
            </a:bodyPr>
            <a:lstStyle>
              <a:defPPr>
                <a:defRPr lang="ru-RU"/>
              </a:defPPr>
              <a:lvl1pPr algn="ctr">
                <a:defRPr>
                  <a:solidFill>
                    <a:schemeClr val="tx1"/>
                  </a:solidFill>
                  <a:effectLst>
                    <a:glow rad="165100">
                      <a:schemeClr val="accent4">
                        <a:satMod val="175000"/>
                        <a:alpha val="50000"/>
                      </a:schemeClr>
                    </a:glow>
                  </a:effectLst>
                </a:defRPr>
              </a:lvl1pPr>
            </a:lstStyle>
            <a:p>
              <a:r>
                <a:rPr lang="uk-UA" dirty="0" smtClean="0"/>
                <a:t>13</a:t>
              </a:r>
              <a:endParaRPr lang="ru-RU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740625" y="3713217"/>
              <a:ext cx="571935" cy="276999"/>
            </a:xfrm>
            <a:custGeom>
              <a:avLst/>
              <a:gdLst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1935" h="276999">
                  <a:moveTo>
                    <a:pt x="0" y="0"/>
                  </a:moveTo>
                  <a:lnTo>
                    <a:pt x="390304" y="0"/>
                  </a:lnTo>
                  <a:cubicBezTo>
                    <a:pt x="511173" y="4892"/>
                    <a:pt x="444716" y="120908"/>
                    <a:pt x="571935" y="138500"/>
                  </a:cubicBezTo>
                  <a:cubicBezTo>
                    <a:pt x="447891" y="146566"/>
                    <a:pt x="504823" y="272108"/>
                    <a:pt x="390304" y="276999"/>
                  </a:cubicBezTo>
                  <a:lnTo>
                    <a:pt x="0" y="276999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lIns="0" tIns="0" bIns="0" rtlCol="0">
              <a:spAutoFit/>
            </a:bodyPr>
            <a:lstStyle>
              <a:defPPr>
                <a:defRPr lang="ru-RU"/>
              </a:defPPr>
              <a:lvl1pPr algn="ctr">
                <a:defRPr>
                  <a:solidFill>
                    <a:schemeClr val="tx1"/>
                  </a:solidFill>
                  <a:effectLst>
                    <a:glow rad="165100">
                      <a:schemeClr val="accent4">
                        <a:satMod val="175000"/>
                        <a:alpha val="50000"/>
                      </a:schemeClr>
                    </a:glow>
                  </a:effectLst>
                </a:defRPr>
              </a:lvl1pPr>
            </a:lstStyle>
            <a:p>
              <a:r>
                <a:rPr lang="uk-UA" dirty="0"/>
                <a:t>8</a:t>
              </a:r>
              <a:endParaRPr lang="ru-RU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740625" y="3417089"/>
              <a:ext cx="571935" cy="276999"/>
            </a:xfrm>
            <a:custGeom>
              <a:avLst/>
              <a:gdLst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1935" h="276999">
                  <a:moveTo>
                    <a:pt x="0" y="0"/>
                  </a:moveTo>
                  <a:lnTo>
                    <a:pt x="390304" y="0"/>
                  </a:lnTo>
                  <a:cubicBezTo>
                    <a:pt x="511173" y="4892"/>
                    <a:pt x="444716" y="120908"/>
                    <a:pt x="571935" y="138500"/>
                  </a:cubicBezTo>
                  <a:cubicBezTo>
                    <a:pt x="447891" y="146566"/>
                    <a:pt x="504823" y="272108"/>
                    <a:pt x="390304" y="276999"/>
                  </a:cubicBezTo>
                  <a:lnTo>
                    <a:pt x="0" y="276999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lIns="0" tIns="0" bIns="0" rtlCol="0">
              <a:spAutoFit/>
            </a:bodyPr>
            <a:lstStyle>
              <a:defPPr>
                <a:defRPr lang="ru-RU"/>
              </a:defPPr>
              <a:lvl1pPr algn="ctr">
                <a:defRPr>
                  <a:solidFill>
                    <a:schemeClr val="tx1"/>
                  </a:solidFill>
                  <a:effectLst>
                    <a:glow rad="165100">
                      <a:schemeClr val="accent4">
                        <a:satMod val="175000"/>
                        <a:alpha val="50000"/>
                      </a:schemeClr>
                    </a:glow>
                  </a:effectLst>
                </a:defRPr>
              </a:lvl1pPr>
            </a:lstStyle>
            <a:p>
              <a:r>
                <a:rPr lang="uk-UA" dirty="0" smtClean="0"/>
                <a:t>3</a:t>
              </a:r>
              <a:endParaRPr lang="ru-RU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740625" y="2763817"/>
              <a:ext cx="571935" cy="276999"/>
            </a:xfrm>
            <a:custGeom>
              <a:avLst/>
              <a:gdLst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1935" h="276999">
                  <a:moveTo>
                    <a:pt x="0" y="0"/>
                  </a:moveTo>
                  <a:lnTo>
                    <a:pt x="390304" y="0"/>
                  </a:lnTo>
                  <a:cubicBezTo>
                    <a:pt x="511173" y="4892"/>
                    <a:pt x="444716" y="120908"/>
                    <a:pt x="571935" y="138500"/>
                  </a:cubicBezTo>
                  <a:cubicBezTo>
                    <a:pt x="447891" y="146566"/>
                    <a:pt x="504823" y="272108"/>
                    <a:pt x="390304" y="276999"/>
                  </a:cubicBezTo>
                  <a:lnTo>
                    <a:pt x="0" y="276999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lIns="0" tIns="0" bIns="0" rtlCol="0">
              <a:spAutoFit/>
            </a:bodyPr>
            <a:lstStyle>
              <a:defPPr>
                <a:defRPr lang="ru-RU"/>
              </a:defPPr>
              <a:lvl1pPr algn="ctr">
                <a:defRPr>
                  <a:solidFill>
                    <a:schemeClr val="tx1"/>
                  </a:solidFill>
                  <a:effectLst>
                    <a:glow rad="165100">
                      <a:schemeClr val="accent4">
                        <a:satMod val="175000"/>
                        <a:alpha val="50000"/>
                      </a:schemeClr>
                    </a:glow>
                  </a:effectLst>
                </a:defRPr>
              </a:lvl1pPr>
            </a:lstStyle>
            <a:p>
              <a:r>
                <a:rPr lang="uk-UA" dirty="0" smtClean="0"/>
                <a:t>12</a:t>
              </a:r>
              <a:endParaRPr lang="ru-RU" dirty="0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740625" y="2467689"/>
              <a:ext cx="571935" cy="276999"/>
            </a:xfrm>
            <a:custGeom>
              <a:avLst/>
              <a:gdLst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1935" h="276999">
                  <a:moveTo>
                    <a:pt x="0" y="0"/>
                  </a:moveTo>
                  <a:lnTo>
                    <a:pt x="390304" y="0"/>
                  </a:lnTo>
                  <a:cubicBezTo>
                    <a:pt x="511173" y="4892"/>
                    <a:pt x="444716" y="120908"/>
                    <a:pt x="571935" y="138500"/>
                  </a:cubicBezTo>
                  <a:cubicBezTo>
                    <a:pt x="447891" y="146566"/>
                    <a:pt x="504823" y="272108"/>
                    <a:pt x="390304" y="276999"/>
                  </a:cubicBezTo>
                  <a:lnTo>
                    <a:pt x="0" y="276999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lIns="0" tIns="0" bIns="0" rtlCol="0">
              <a:spAutoFit/>
            </a:bodyPr>
            <a:lstStyle>
              <a:defPPr>
                <a:defRPr lang="ru-RU"/>
              </a:defPPr>
              <a:lvl1pPr algn="ctr">
                <a:defRPr>
                  <a:solidFill>
                    <a:schemeClr val="tx1"/>
                  </a:solidFill>
                  <a:effectLst>
                    <a:glow rad="165100">
                      <a:schemeClr val="accent4">
                        <a:satMod val="175000"/>
                        <a:alpha val="50000"/>
                      </a:schemeClr>
                    </a:glow>
                  </a:effectLst>
                </a:defRPr>
              </a:lvl1pPr>
            </a:lstStyle>
            <a:p>
              <a:r>
                <a:rPr lang="uk-UA" dirty="0" smtClean="0"/>
                <a:t>7</a:t>
              </a:r>
              <a:endParaRPr lang="ru-RU" dirty="0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740625" y="2171561"/>
              <a:ext cx="571935" cy="276999"/>
            </a:xfrm>
            <a:custGeom>
              <a:avLst/>
              <a:gdLst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1935" h="276999">
                  <a:moveTo>
                    <a:pt x="0" y="0"/>
                  </a:moveTo>
                  <a:lnTo>
                    <a:pt x="390304" y="0"/>
                  </a:lnTo>
                  <a:cubicBezTo>
                    <a:pt x="511173" y="4892"/>
                    <a:pt x="444716" y="120908"/>
                    <a:pt x="571935" y="138500"/>
                  </a:cubicBezTo>
                  <a:cubicBezTo>
                    <a:pt x="447891" y="146566"/>
                    <a:pt x="504823" y="272108"/>
                    <a:pt x="390304" y="276999"/>
                  </a:cubicBezTo>
                  <a:lnTo>
                    <a:pt x="0" y="276999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lIns="0" tIns="0" bIns="0" rtlCol="0">
              <a:spAutoFit/>
            </a:bodyPr>
            <a:lstStyle>
              <a:defPPr>
                <a:defRPr lang="ru-RU"/>
              </a:defPPr>
              <a:lvl1pPr algn="ctr">
                <a:defRPr>
                  <a:solidFill>
                    <a:schemeClr val="tx1"/>
                  </a:solidFill>
                  <a:effectLst>
                    <a:glow rad="165100">
                      <a:schemeClr val="accent4">
                        <a:satMod val="175000"/>
                        <a:alpha val="50000"/>
                      </a:schemeClr>
                    </a:glow>
                  </a:effectLst>
                </a:defRPr>
              </a:lvl1pPr>
            </a:lstStyle>
            <a:p>
              <a:r>
                <a:rPr lang="uk-UA" dirty="0" smtClean="0"/>
                <a:t>2</a:t>
              </a:r>
              <a:endParaRPr lang="ru-RU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740625" y="1548797"/>
              <a:ext cx="571935" cy="276999"/>
            </a:xfrm>
            <a:custGeom>
              <a:avLst/>
              <a:gdLst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1935" h="276999">
                  <a:moveTo>
                    <a:pt x="0" y="0"/>
                  </a:moveTo>
                  <a:lnTo>
                    <a:pt x="390304" y="0"/>
                  </a:lnTo>
                  <a:cubicBezTo>
                    <a:pt x="511173" y="4892"/>
                    <a:pt x="444716" y="120908"/>
                    <a:pt x="571935" y="138500"/>
                  </a:cubicBezTo>
                  <a:cubicBezTo>
                    <a:pt x="447891" y="146566"/>
                    <a:pt x="504823" y="272108"/>
                    <a:pt x="390304" y="276999"/>
                  </a:cubicBezTo>
                  <a:lnTo>
                    <a:pt x="0" y="276999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lIns="0" tIns="0" bIns="0" rtlCol="0">
              <a:spAutoFit/>
            </a:bodyPr>
            <a:lstStyle>
              <a:defPPr>
                <a:defRPr lang="ru-RU"/>
              </a:defPPr>
              <a:lvl1pPr algn="ctr">
                <a:defRPr>
                  <a:solidFill>
                    <a:schemeClr val="tx1"/>
                  </a:solidFill>
                  <a:effectLst>
                    <a:glow rad="165100">
                      <a:schemeClr val="accent4">
                        <a:satMod val="175000"/>
                        <a:alpha val="50000"/>
                      </a:schemeClr>
                    </a:glow>
                  </a:effectLst>
                </a:defRPr>
              </a:lvl1pPr>
            </a:lstStyle>
            <a:p>
              <a:r>
                <a:rPr lang="uk-UA" dirty="0" smtClean="0"/>
                <a:t>11</a:t>
              </a:r>
              <a:endParaRPr lang="ru-RU" dirty="0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740625" y="1252669"/>
              <a:ext cx="571935" cy="276999"/>
            </a:xfrm>
            <a:custGeom>
              <a:avLst/>
              <a:gdLst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1935" h="276999">
                  <a:moveTo>
                    <a:pt x="0" y="0"/>
                  </a:moveTo>
                  <a:lnTo>
                    <a:pt x="390304" y="0"/>
                  </a:lnTo>
                  <a:cubicBezTo>
                    <a:pt x="511173" y="4892"/>
                    <a:pt x="444716" y="120908"/>
                    <a:pt x="571935" y="138500"/>
                  </a:cubicBezTo>
                  <a:cubicBezTo>
                    <a:pt x="447891" y="146566"/>
                    <a:pt x="504823" y="272108"/>
                    <a:pt x="390304" y="276999"/>
                  </a:cubicBezTo>
                  <a:lnTo>
                    <a:pt x="0" y="276999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lIns="0" tIns="0" bIns="0" rtlCol="0">
              <a:spAutoFit/>
            </a:bodyPr>
            <a:lstStyle>
              <a:defPPr>
                <a:defRPr lang="ru-RU"/>
              </a:defPPr>
              <a:lvl1pPr algn="ctr">
                <a:defRPr>
                  <a:solidFill>
                    <a:schemeClr val="tx1"/>
                  </a:solidFill>
                  <a:effectLst>
                    <a:glow rad="165100">
                      <a:schemeClr val="accent4">
                        <a:satMod val="175000"/>
                        <a:alpha val="50000"/>
                      </a:schemeClr>
                    </a:glow>
                  </a:effectLst>
                </a:defRPr>
              </a:lvl1pPr>
            </a:lstStyle>
            <a:p>
              <a:r>
                <a:rPr lang="uk-UA" dirty="0" smtClean="0"/>
                <a:t>6</a:t>
              </a:r>
              <a:endParaRPr lang="ru-RU" dirty="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740625" y="956541"/>
              <a:ext cx="571935" cy="276999"/>
            </a:xfrm>
            <a:custGeom>
              <a:avLst/>
              <a:gdLst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14 h 277013"/>
                <a:gd name="connsiteX1" fmla="*/ 390304 w 571935"/>
                <a:gd name="connsiteY1" fmla="*/ 14 h 277013"/>
                <a:gd name="connsiteX2" fmla="*/ 571935 w 571935"/>
                <a:gd name="connsiteY2" fmla="*/ 138514 h 277013"/>
                <a:gd name="connsiteX3" fmla="*/ 390304 w 571935"/>
                <a:gd name="connsiteY3" fmla="*/ 277013 h 277013"/>
                <a:gd name="connsiteX4" fmla="*/ 0 w 571935"/>
                <a:gd name="connsiteY4" fmla="*/ 277013 h 277013"/>
                <a:gd name="connsiteX5" fmla="*/ 0 w 571935"/>
                <a:gd name="connsiteY5" fmla="*/ 14 h 277013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  <a:gd name="connsiteX0" fmla="*/ 0 w 571935"/>
                <a:gd name="connsiteY0" fmla="*/ 0 h 276999"/>
                <a:gd name="connsiteX1" fmla="*/ 390304 w 571935"/>
                <a:gd name="connsiteY1" fmla="*/ 0 h 276999"/>
                <a:gd name="connsiteX2" fmla="*/ 571935 w 571935"/>
                <a:gd name="connsiteY2" fmla="*/ 138500 h 276999"/>
                <a:gd name="connsiteX3" fmla="*/ 390304 w 571935"/>
                <a:gd name="connsiteY3" fmla="*/ 276999 h 276999"/>
                <a:gd name="connsiteX4" fmla="*/ 0 w 571935"/>
                <a:gd name="connsiteY4" fmla="*/ 276999 h 276999"/>
                <a:gd name="connsiteX5" fmla="*/ 0 w 571935"/>
                <a:gd name="connsiteY5" fmla="*/ 0 h 2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1935" h="276999">
                  <a:moveTo>
                    <a:pt x="0" y="0"/>
                  </a:moveTo>
                  <a:lnTo>
                    <a:pt x="390304" y="0"/>
                  </a:lnTo>
                  <a:cubicBezTo>
                    <a:pt x="511173" y="4892"/>
                    <a:pt x="444716" y="120908"/>
                    <a:pt x="571935" y="138500"/>
                  </a:cubicBezTo>
                  <a:cubicBezTo>
                    <a:pt x="447891" y="146566"/>
                    <a:pt x="504823" y="272108"/>
                    <a:pt x="390304" y="276999"/>
                  </a:cubicBezTo>
                  <a:lnTo>
                    <a:pt x="0" y="276999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lIns="0" tIns="0" bIns="0" rtlCol="0">
              <a:spAutoFit/>
            </a:bodyPr>
            <a:lstStyle/>
            <a:p>
              <a:pPr algn="ctr"/>
              <a:r>
                <a:rPr lang="uk-UA" dirty="0" smtClean="0">
                  <a:solidFill>
                    <a:schemeClr val="tx1"/>
                  </a:solidFill>
                  <a:effectLst>
                    <a:glow rad="165100">
                      <a:schemeClr val="accent4">
                        <a:satMod val="175000"/>
                        <a:alpha val="50000"/>
                      </a:schemeClr>
                    </a:glow>
                  </a:effectLst>
                </a:rPr>
                <a:t>1</a:t>
              </a:r>
              <a:endParaRPr lang="ru-RU" dirty="0">
                <a:solidFill>
                  <a:schemeClr val="tx1"/>
                </a:solidFill>
                <a:effectLst>
                  <a:glow rad="165100">
                    <a:schemeClr val="accent4">
                      <a:satMod val="175000"/>
                      <a:alpha val="50000"/>
                    </a:schemeClr>
                  </a:glo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53655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0.0007 0.01342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00" y="671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7.40741E-7 L 0.03403 0.03241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1" y="162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07407E-6 L 0.03403 0.15116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1" y="754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11111E-6 L 0.03403 0.27454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1" y="13727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22222E-6 L 0.03229 0.39051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5" y="19514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96296E-6 L 0.03316 0.51018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9" y="25509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05556E-6 -3.7037E-7 L 0.03403 -0.21736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1" y="-1088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05556E-6 4.81481E-6 L 0.03403 -0.09769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1" y="-4884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05556E-6 1.48148E-6 L 0.03316 0.02477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9" y="1227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05556E-6 -3.33333E-6 L 0.03282 0.14121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2" y="706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05556E-6 3.33333E-6 L 0.03351 0.2625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7" y="13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0 L 0.03351 -0.4662 " pathEditMode="relative" rAng="0" ptsTypes="AA">
                                      <p:cBhvr>
                                        <p:cTn id="2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7" y="-23310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81481E-6 L 0.03351 -0.34791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7" y="-17407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85185E-6 L 0.0342 -0.22477 " pathEditMode="relative" rAng="0" ptsTypes="AA">
                                      <p:cBhvr>
                                        <p:cTn id="3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1" y="-11250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96296E-6 L 0.03351 -0.10833 " pathEditMode="relative" rAng="0" ptsTypes="AA">
                                      <p:cBhvr>
                                        <p:cTn id="3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7" y="-5417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3.7037E-6 L 0.03351 0.01389 " pathEditMode="relative" rAng="0" ptsTypes="AA">
                                      <p:cBhvr>
                                        <p:cTn id="3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7" y="6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73" grpId="0" animBg="1"/>
      <p:bldP spid="74" grpId="0" animBg="1"/>
      <p:bldP spid="75" grpId="0" animBg="1"/>
      <p:bldP spid="76" grpId="0" animBg="1"/>
      <p:bldP spid="7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3638863" y="4176626"/>
            <a:ext cx="2563060" cy="1733884"/>
            <a:chOff x="3638863" y="4176626"/>
            <a:chExt cx="2563060" cy="1733884"/>
          </a:xfrm>
        </p:grpSpPr>
        <p:sp>
          <p:nvSpPr>
            <p:cNvPr id="68" name="Полилиния 67"/>
            <p:cNvSpPr/>
            <p:nvPr/>
          </p:nvSpPr>
          <p:spPr>
            <a:xfrm>
              <a:off x="3638863" y="4176626"/>
              <a:ext cx="2531173" cy="1733884"/>
            </a:xfrm>
            <a:custGeom>
              <a:avLst/>
              <a:gdLst>
                <a:gd name="connsiteX0" fmla="*/ 0 w 1905712"/>
                <a:gd name="connsiteY0" fmla="*/ 0 h 1598063"/>
                <a:gd name="connsiteX1" fmla="*/ 1897166 w 1905712"/>
                <a:gd name="connsiteY1" fmla="*/ 333286 h 1598063"/>
                <a:gd name="connsiteX2" fmla="*/ 1905712 w 1905712"/>
                <a:gd name="connsiteY2" fmla="*/ 1145136 h 1598063"/>
                <a:gd name="connsiteX3" fmla="*/ 17092 w 1905712"/>
                <a:gd name="connsiteY3" fmla="*/ 1598063 h 1598063"/>
                <a:gd name="connsiteX4" fmla="*/ 0 w 1905712"/>
                <a:gd name="connsiteY4" fmla="*/ 0 h 1598063"/>
                <a:gd name="connsiteX0" fmla="*/ 0 w 2158867"/>
                <a:gd name="connsiteY0" fmla="*/ 0 h 1598063"/>
                <a:gd name="connsiteX1" fmla="*/ 1897166 w 2158867"/>
                <a:gd name="connsiteY1" fmla="*/ 333286 h 1598063"/>
                <a:gd name="connsiteX2" fmla="*/ 1905712 w 2158867"/>
                <a:gd name="connsiteY2" fmla="*/ 1145136 h 1598063"/>
                <a:gd name="connsiteX3" fmla="*/ 17092 w 2158867"/>
                <a:gd name="connsiteY3" fmla="*/ 1598063 h 1598063"/>
                <a:gd name="connsiteX4" fmla="*/ 0 w 2158867"/>
                <a:gd name="connsiteY4" fmla="*/ 0 h 1598063"/>
                <a:gd name="connsiteX0" fmla="*/ 0 w 2138075"/>
                <a:gd name="connsiteY0" fmla="*/ 64973 h 1663036"/>
                <a:gd name="connsiteX1" fmla="*/ 1897166 w 2138075"/>
                <a:gd name="connsiteY1" fmla="*/ 398259 h 1663036"/>
                <a:gd name="connsiteX2" fmla="*/ 1905712 w 2138075"/>
                <a:gd name="connsiteY2" fmla="*/ 1210109 h 1663036"/>
                <a:gd name="connsiteX3" fmla="*/ 17092 w 2138075"/>
                <a:gd name="connsiteY3" fmla="*/ 1663036 h 1663036"/>
                <a:gd name="connsiteX4" fmla="*/ 0 w 2138075"/>
                <a:gd name="connsiteY4" fmla="*/ 64973 h 1663036"/>
                <a:gd name="connsiteX0" fmla="*/ 0 w 2138075"/>
                <a:gd name="connsiteY0" fmla="*/ 0 h 1598063"/>
                <a:gd name="connsiteX1" fmla="*/ 1897166 w 2138075"/>
                <a:gd name="connsiteY1" fmla="*/ 333286 h 1598063"/>
                <a:gd name="connsiteX2" fmla="*/ 1905712 w 2138075"/>
                <a:gd name="connsiteY2" fmla="*/ 1145136 h 1598063"/>
                <a:gd name="connsiteX3" fmla="*/ 17092 w 2138075"/>
                <a:gd name="connsiteY3" fmla="*/ 1598063 h 1598063"/>
                <a:gd name="connsiteX4" fmla="*/ 0 w 2138075"/>
                <a:gd name="connsiteY4" fmla="*/ 0 h 1598063"/>
                <a:gd name="connsiteX0" fmla="*/ 0 w 2158867"/>
                <a:gd name="connsiteY0" fmla="*/ 0 h 1598063"/>
                <a:gd name="connsiteX1" fmla="*/ 1897166 w 2158867"/>
                <a:gd name="connsiteY1" fmla="*/ 333286 h 1598063"/>
                <a:gd name="connsiteX2" fmla="*/ 1905712 w 2158867"/>
                <a:gd name="connsiteY2" fmla="*/ 1145136 h 1598063"/>
                <a:gd name="connsiteX3" fmla="*/ 17092 w 2158867"/>
                <a:gd name="connsiteY3" fmla="*/ 1598063 h 1598063"/>
                <a:gd name="connsiteX4" fmla="*/ 0 w 2158867"/>
                <a:gd name="connsiteY4" fmla="*/ 0 h 1598063"/>
                <a:gd name="connsiteX0" fmla="*/ 0 w 2158867"/>
                <a:gd name="connsiteY0" fmla="*/ 64973 h 1663036"/>
                <a:gd name="connsiteX1" fmla="*/ 1897166 w 2158867"/>
                <a:gd name="connsiteY1" fmla="*/ 398259 h 1663036"/>
                <a:gd name="connsiteX2" fmla="*/ 1905712 w 2158867"/>
                <a:gd name="connsiteY2" fmla="*/ 1210109 h 1663036"/>
                <a:gd name="connsiteX3" fmla="*/ 17092 w 2158867"/>
                <a:gd name="connsiteY3" fmla="*/ 1663036 h 1663036"/>
                <a:gd name="connsiteX4" fmla="*/ 0 w 2158867"/>
                <a:gd name="connsiteY4" fmla="*/ 64973 h 1663036"/>
                <a:gd name="connsiteX0" fmla="*/ 0 w 2174586"/>
                <a:gd name="connsiteY0" fmla="*/ 56557 h 1654620"/>
                <a:gd name="connsiteX1" fmla="*/ 1897166 w 2174586"/>
                <a:gd name="connsiteY1" fmla="*/ 389843 h 1654620"/>
                <a:gd name="connsiteX2" fmla="*/ 1905712 w 2174586"/>
                <a:gd name="connsiteY2" fmla="*/ 1201693 h 1654620"/>
                <a:gd name="connsiteX3" fmla="*/ 17092 w 2174586"/>
                <a:gd name="connsiteY3" fmla="*/ 1654620 h 1654620"/>
                <a:gd name="connsiteX4" fmla="*/ 0 w 2174586"/>
                <a:gd name="connsiteY4" fmla="*/ 56557 h 1654620"/>
                <a:gd name="connsiteX0" fmla="*/ 0 w 2174586"/>
                <a:gd name="connsiteY0" fmla="*/ 0 h 1598063"/>
                <a:gd name="connsiteX1" fmla="*/ 1897166 w 2174586"/>
                <a:gd name="connsiteY1" fmla="*/ 333286 h 1598063"/>
                <a:gd name="connsiteX2" fmla="*/ 1905712 w 2174586"/>
                <a:gd name="connsiteY2" fmla="*/ 1145136 h 1598063"/>
                <a:gd name="connsiteX3" fmla="*/ 17092 w 2174586"/>
                <a:gd name="connsiteY3" fmla="*/ 1598063 h 1598063"/>
                <a:gd name="connsiteX4" fmla="*/ 0 w 2174586"/>
                <a:gd name="connsiteY4" fmla="*/ 0 h 1598063"/>
                <a:gd name="connsiteX0" fmla="*/ 0 w 2174586"/>
                <a:gd name="connsiteY0" fmla="*/ 0 h 1598063"/>
                <a:gd name="connsiteX1" fmla="*/ 1897166 w 2174586"/>
                <a:gd name="connsiteY1" fmla="*/ 333286 h 1598063"/>
                <a:gd name="connsiteX2" fmla="*/ 1905712 w 2174586"/>
                <a:gd name="connsiteY2" fmla="*/ 1145136 h 1598063"/>
                <a:gd name="connsiteX3" fmla="*/ 17092 w 2174586"/>
                <a:gd name="connsiteY3" fmla="*/ 1598063 h 1598063"/>
                <a:gd name="connsiteX4" fmla="*/ 0 w 2174586"/>
                <a:gd name="connsiteY4" fmla="*/ 0 h 1598063"/>
                <a:gd name="connsiteX0" fmla="*/ 0 w 2174586"/>
                <a:gd name="connsiteY0" fmla="*/ 0 h 1598063"/>
                <a:gd name="connsiteX1" fmla="*/ 1897166 w 2174586"/>
                <a:gd name="connsiteY1" fmla="*/ 333286 h 1598063"/>
                <a:gd name="connsiteX2" fmla="*/ 1905712 w 2174586"/>
                <a:gd name="connsiteY2" fmla="*/ 1145136 h 1598063"/>
                <a:gd name="connsiteX3" fmla="*/ 17092 w 2174586"/>
                <a:gd name="connsiteY3" fmla="*/ 1598063 h 1598063"/>
                <a:gd name="connsiteX4" fmla="*/ 0 w 2174586"/>
                <a:gd name="connsiteY4" fmla="*/ 0 h 1598063"/>
                <a:gd name="connsiteX0" fmla="*/ 0 w 2172580"/>
                <a:gd name="connsiteY0" fmla="*/ 0 h 1598063"/>
                <a:gd name="connsiteX1" fmla="*/ 1897166 w 2172580"/>
                <a:gd name="connsiteY1" fmla="*/ 333286 h 1598063"/>
                <a:gd name="connsiteX2" fmla="*/ 1905712 w 2172580"/>
                <a:gd name="connsiteY2" fmla="*/ 1145136 h 1598063"/>
                <a:gd name="connsiteX3" fmla="*/ 17092 w 2172580"/>
                <a:gd name="connsiteY3" fmla="*/ 1598063 h 1598063"/>
                <a:gd name="connsiteX4" fmla="*/ 0 w 2172580"/>
                <a:gd name="connsiteY4" fmla="*/ 0 h 1598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2580" h="1598063">
                  <a:moveTo>
                    <a:pt x="0" y="0"/>
                  </a:moveTo>
                  <a:cubicBezTo>
                    <a:pt x="683592" y="2848"/>
                    <a:pt x="1442814" y="227887"/>
                    <a:pt x="1897166" y="333286"/>
                  </a:cubicBezTo>
                  <a:cubicBezTo>
                    <a:pt x="2258132" y="417022"/>
                    <a:pt x="2267677" y="1037421"/>
                    <a:pt x="1905712" y="1145136"/>
                  </a:cubicBezTo>
                  <a:cubicBezTo>
                    <a:pt x="1283507" y="1330295"/>
                    <a:pt x="749323" y="1575274"/>
                    <a:pt x="17092" y="1598063"/>
                  </a:cubicBez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77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10800000" scaled="0"/>
            </a:gra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643483" y="4587285"/>
              <a:ext cx="155844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 обрана</a:t>
              </a:r>
            </a:p>
            <a:p>
              <a:r>
                <a:rPr lang="uk-UA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спеціальність</a:t>
              </a:r>
              <a:endPara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4474884" y="906924"/>
            <a:ext cx="2668268" cy="1598063"/>
            <a:chOff x="4474884" y="906924"/>
            <a:chExt cx="2668268" cy="1598063"/>
          </a:xfrm>
        </p:grpSpPr>
        <p:sp>
          <p:nvSpPr>
            <p:cNvPr id="67" name="Полилиния 66"/>
            <p:cNvSpPr/>
            <p:nvPr/>
          </p:nvSpPr>
          <p:spPr>
            <a:xfrm>
              <a:off x="4474884" y="906924"/>
              <a:ext cx="2668268" cy="1598063"/>
            </a:xfrm>
            <a:custGeom>
              <a:avLst/>
              <a:gdLst>
                <a:gd name="connsiteX0" fmla="*/ 0 w 1905712"/>
                <a:gd name="connsiteY0" fmla="*/ 0 h 1598063"/>
                <a:gd name="connsiteX1" fmla="*/ 1897166 w 1905712"/>
                <a:gd name="connsiteY1" fmla="*/ 333286 h 1598063"/>
                <a:gd name="connsiteX2" fmla="*/ 1905712 w 1905712"/>
                <a:gd name="connsiteY2" fmla="*/ 1145136 h 1598063"/>
                <a:gd name="connsiteX3" fmla="*/ 17092 w 1905712"/>
                <a:gd name="connsiteY3" fmla="*/ 1598063 h 1598063"/>
                <a:gd name="connsiteX4" fmla="*/ 0 w 1905712"/>
                <a:gd name="connsiteY4" fmla="*/ 0 h 1598063"/>
                <a:gd name="connsiteX0" fmla="*/ 0 w 2158867"/>
                <a:gd name="connsiteY0" fmla="*/ 0 h 1598063"/>
                <a:gd name="connsiteX1" fmla="*/ 1897166 w 2158867"/>
                <a:gd name="connsiteY1" fmla="*/ 333286 h 1598063"/>
                <a:gd name="connsiteX2" fmla="*/ 1905712 w 2158867"/>
                <a:gd name="connsiteY2" fmla="*/ 1145136 h 1598063"/>
                <a:gd name="connsiteX3" fmla="*/ 17092 w 2158867"/>
                <a:gd name="connsiteY3" fmla="*/ 1598063 h 1598063"/>
                <a:gd name="connsiteX4" fmla="*/ 0 w 2158867"/>
                <a:gd name="connsiteY4" fmla="*/ 0 h 1598063"/>
                <a:gd name="connsiteX0" fmla="*/ 0 w 2138075"/>
                <a:gd name="connsiteY0" fmla="*/ 64973 h 1663036"/>
                <a:gd name="connsiteX1" fmla="*/ 1897166 w 2138075"/>
                <a:gd name="connsiteY1" fmla="*/ 398259 h 1663036"/>
                <a:gd name="connsiteX2" fmla="*/ 1905712 w 2138075"/>
                <a:gd name="connsiteY2" fmla="*/ 1210109 h 1663036"/>
                <a:gd name="connsiteX3" fmla="*/ 17092 w 2138075"/>
                <a:gd name="connsiteY3" fmla="*/ 1663036 h 1663036"/>
                <a:gd name="connsiteX4" fmla="*/ 0 w 2138075"/>
                <a:gd name="connsiteY4" fmla="*/ 64973 h 1663036"/>
                <a:gd name="connsiteX0" fmla="*/ 0 w 2138075"/>
                <a:gd name="connsiteY0" fmla="*/ 0 h 1598063"/>
                <a:gd name="connsiteX1" fmla="*/ 1897166 w 2138075"/>
                <a:gd name="connsiteY1" fmla="*/ 333286 h 1598063"/>
                <a:gd name="connsiteX2" fmla="*/ 1905712 w 2138075"/>
                <a:gd name="connsiteY2" fmla="*/ 1145136 h 1598063"/>
                <a:gd name="connsiteX3" fmla="*/ 17092 w 2138075"/>
                <a:gd name="connsiteY3" fmla="*/ 1598063 h 1598063"/>
                <a:gd name="connsiteX4" fmla="*/ 0 w 2138075"/>
                <a:gd name="connsiteY4" fmla="*/ 0 h 1598063"/>
                <a:gd name="connsiteX0" fmla="*/ 0 w 2158867"/>
                <a:gd name="connsiteY0" fmla="*/ 0 h 1598063"/>
                <a:gd name="connsiteX1" fmla="*/ 1897166 w 2158867"/>
                <a:gd name="connsiteY1" fmla="*/ 333286 h 1598063"/>
                <a:gd name="connsiteX2" fmla="*/ 1905712 w 2158867"/>
                <a:gd name="connsiteY2" fmla="*/ 1145136 h 1598063"/>
                <a:gd name="connsiteX3" fmla="*/ 17092 w 2158867"/>
                <a:gd name="connsiteY3" fmla="*/ 1598063 h 1598063"/>
                <a:gd name="connsiteX4" fmla="*/ 0 w 2158867"/>
                <a:gd name="connsiteY4" fmla="*/ 0 h 1598063"/>
                <a:gd name="connsiteX0" fmla="*/ 0 w 2158867"/>
                <a:gd name="connsiteY0" fmla="*/ 64973 h 1663036"/>
                <a:gd name="connsiteX1" fmla="*/ 1897166 w 2158867"/>
                <a:gd name="connsiteY1" fmla="*/ 398259 h 1663036"/>
                <a:gd name="connsiteX2" fmla="*/ 1905712 w 2158867"/>
                <a:gd name="connsiteY2" fmla="*/ 1210109 h 1663036"/>
                <a:gd name="connsiteX3" fmla="*/ 17092 w 2158867"/>
                <a:gd name="connsiteY3" fmla="*/ 1663036 h 1663036"/>
                <a:gd name="connsiteX4" fmla="*/ 0 w 2158867"/>
                <a:gd name="connsiteY4" fmla="*/ 64973 h 1663036"/>
                <a:gd name="connsiteX0" fmla="*/ 0 w 2174586"/>
                <a:gd name="connsiteY0" fmla="*/ 56557 h 1654620"/>
                <a:gd name="connsiteX1" fmla="*/ 1897166 w 2174586"/>
                <a:gd name="connsiteY1" fmla="*/ 389843 h 1654620"/>
                <a:gd name="connsiteX2" fmla="*/ 1905712 w 2174586"/>
                <a:gd name="connsiteY2" fmla="*/ 1201693 h 1654620"/>
                <a:gd name="connsiteX3" fmla="*/ 17092 w 2174586"/>
                <a:gd name="connsiteY3" fmla="*/ 1654620 h 1654620"/>
                <a:gd name="connsiteX4" fmla="*/ 0 w 2174586"/>
                <a:gd name="connsiteY4" fmla="*/ 56557 h 1654620"/>
                <a:gd name="connsiteX0" fmla="*/ 0 w 2174586"/>
                <a:gd name="connsiteY0" fmla="*/ 0 h 1598063"/>
                <a:gd name="connsiteX1" fmla="*/ 1897166 w 2174586"/>
                <a:gd name="connsiteY1" fmla="*/ 333286 h 1598063"/>
                <a:gd name="connsiteX2" fmla="*/ 1905712 w 2174586"/>
                <a:gd name="connsiteY2" fmla="*/ 1145136 h 1598063"/>
                <a:gd name="connsiteX3" fmla="*/ 17092 w 2174586"/>
                <a:gd name="connsiteY3" fmla="*/ 1598063 h 1598063"/>
                <a:gd name="connsiteX4" fmla="*/ 0 w 2174586"/>
                <a:gd name="connsiteY4" fmla="*/ 0 h 1598063"/>
                <a:gd name="connsiteX0" fmla="*/ 0 w 2174586"/>
                <a:gd name="connsiteY0" fmla="*/ 0 h 1598063"/>
                <a:gd name="connsiteX1" fmla="*/ 1897166 w 2174586"/>
                <a:gd name="connsiteY1" fmla="*/ 333286 h 1598063"/>
                <a:gd name="connsiteX2" fmla="*/ 1905712 w 2174586"/>
                <a:gd name="connsiteY2" fmla="*/ 1145136 h 1598063"/>
                <a:gd name="connsiteX3" fmla="*/ 17092 w 2174586"/>
                <a:gd name="connsiteY3" fmla="*/ 1598063 h 1598063"/>
                <a:gd name="connsiteX4" fmla="*/ 0 w 2174586"/>
                <a:gd name="connsiteY4" fmla="*/ 0 h 1598063"/>
                <a:gd name="connsiteX0" fmla="*/ 0 w 2174586"/>
                <a:gd name="connsiteY0" fmla="*/ 0 h 1598063"/>
                <a:gd name="connsiteX1" fmla="*/ 1897166 w 2174586"/>
                <a:gd name="connsiteY1" fmla="*/ 333286 h 1598063"/>
                <a:gd name="connsiteX2" fmla="*/ 1905712 w 2174586"/>
                <a:gd name="connsiteY2" fmla="*/ 1145136 h 1598063"/>
                <a:gd name="connsiteX3" fmla="*/ 17092 w 2174586"/>
                <a:gd name="connsiteY3" fmla="*/ 1598063 h 1598063"/>
                <a:gd name="connsiteX4" fmla="*/ 0 w 2174586"/>
                <a:gd name="connsiteY4" fmla="*/ 0 h 1598063"/>
                <a:gd name="connsiteX0" fmla="*/ 0 w 2172580"/>
                <a:gd name="connsiteY0" fmla="*/ 0 h 1598063"/>
                <a:gd name="connsiteX1" fmla="*/ 1897166 w 2172580"/>
                <a:gd name="connsiteY1" fmla="*/ 333286 h 1598063"/>
                <a:gd name="connsiteX2" fmla="*/ 1905712 w 2172580"/>
                <a:gd name="connsiteY2" fmla="*/ 1145136 h 1598063"/>
                <a:gd name="connsiteX3" fmla="*/ 17092 w 2172580"/>
                <a:gd name="connsiteY3" fmla="*/ 1598063 h 1598063"/>
                <a:gd name="connsiteX4" fmla="*/ 0 w 2172580"/>
                <a:gd name="connsiteY4" fmla="*/ 0 h 1598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2580" h="1598063">
                  <a:moveTo>
                    <a:pt x="0" y="0"/>
                  </a:moveTo>
                  <a:cubicBezTo>
                    <a:pt x="683592" y="2848"/>
                    <a:pt x="1442814" y="227887"/>
                    <a:pt x="1897166" y="333286"/>
                  </a:cubicBezTo>
                  <a:cubicBezTo>
                    <a:pt x="2258132" y="417022"/>
                    <a:pt x="2267677" y="1037421"/>
                    <a:pt x="1905712" y="1145136"/>
                  </a:cubicBezTo>
                  <a:cubicBezTo>
                    <a:pt x="1283507" y="1330295"/>
                    <a:pt x="749323" y="1575274"/>
                    <a:pt x="17092" y="1598063"/>
                  </a:cubicBez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77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10800000" scaled="0"/>
            </a:gra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395304" y="1278547"/>
              <a:ext cx="155844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 обрана</a:t>
              </a:r>
            </a:p>
            <a:p>
              <a:r>
                <a:rPr lang="uk-UA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спеціальність</a:t>
              </a:r>
              <a:endPara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4526418" y="2541775"/>
            <a:ext cx="2531173" cy="1598063"/>
            <a:chOff x="4526418" y="2541775"/>
            <a:chExt cx="2531173" cy="1598063"/>
          </a:xfrm>
        </p:grpSpPr>
        <p:sp>
          <p:nvSpPr>
            <p:cNvPr id="31" name="Полилиния 30"/>
            <p:cNvSpPr/>
            <p:nvPr/>
          </p:nvSpPr>
          <p:spPr>
            <a:xfrm>
              <a:off x="4526418" y="2541775"/>
              <a:ext cx="2531173" cy="1598063"/>
            </a:xfrm>
            <a:custGeom>
              <a:avLst/>
              <a:gdLst>
                <a:gd name="connsiteX0" fmla="*/ 0 w 1905712"/>
                <a:gd name="connsiteY0" fmla="*/ 0 h 1598063"/>
                <a:gd name="connsiteX1" fmla="*/ 1897166 w 1905712"/>
                <a:gd name="connsiteY1" fmla="*/ 333286 h 1598063"/>
                <a:gd name="connsiteX2" fmla="*/ 1905712 w 1905712"/>
                <a:gd name="connsiteY2" fmla="*/ 1145136 h 1598063"/>
                <a:gd name="connsiteX3" fmla="*/ 17092 w 1905712"/>
                <a:gd name="connsiteY3" fmla="*/ 1598063 h 1598063"/>
                <a:gd name="connsiteX4" fmla="*/ 0 w 1905712"/>
                <a:gd name="connsiteY4" fmla="*/ 0 h 1598063"/>
                <a:gd name="connsiteX0" fmla="*/ 0 w 2158867"/>
                <a:gd name="connsiteY0" fmla="*/ 0 h 1598063"/>
                <a:gd name="connsiteX1" fmla="*/ 1897166 w 2158867"/>
                <a:gd name="connsiteY1" fmla="*/ 333286 h 1598063"/>
                <a:gd name="connsiteX2" fmla="*/ 1905712 w 2158867"/>
                <a:gd name="connsiteY2" fmla="*/ 1145136 h 1598063"/>
                <a:gd name="connsiteX3" fmla="*/ 17092 w 2158867"/>
                <a:gd name="connsiteY3" fmla="*/ 1598063 h 1598063"/>
                <a:gd name="connsiteX4" fmla="*/ 0 w 2158867"/>
                <a:gd name="connsiteY4" fmla="*/ 0 h 1598063"/>
                <a:gd name="connsiteX0" fmla="*/ 0 w 2138075"/>
                <a:gd name="connsiteY0" fmla="*/ 64973 h 1663036"/>
                <a:gd name="connsiteX1" fmla="*/ 1897166 w 2138075"/>
                <a:gd name="connsiteY1" fmla="*/ 398259 h 1663036"/>
                <a:gd name="connsiteX2" fmla="*/ 1905712 w 2138075"/>
                <a:gd name="connsiteY2" fmla="*/ 1210109 h 1663036"/>
                <a:gd name="connsiteX3" fmla="*/ 17092 w 2138075"/>
                <a:gd name="connsiteY3" fmla="*/ 1663036 h 1663036"/>
                <a:gd name="connsiteX4" fmla="*/ 0 w 2138075"/>
                <a:gd name="connsiteY4" fmla="*/ 64973 h 1663036"/>
                <a:gd name="connsiteX0" fmla="*/ 0 w 2138075"/>
                <a:gd name="connsiteY0" fmla="*/ 0 h 1598063"/>
                <a:gd name="connsiteX1" fmla="*/ 1897166 w 2138075"/>
                <a:gd name="connsiteY1" fmla="*/ 333286 h 1598063"/>
                <a:gd name="connsiteX2" fmla="*/ 1905712 w 2138075"/>
                <a:gd name="connsiteY2" fmla="*/ 1145136 h 1598063"/>
                <a:gd name="connsiteX3" fmla="*/ 17092 w 2138075"/>
                <a:gd name="connsiteY3" fmla="*/ 1598063 h 1598063"/>
                <a:gd name="connsiteX4" fmla="*/ 0 w 2138075"/>
                <a:gd name="connsiteY4" fmla="*/ 0 h 1598063"/>
                <a:gd name="connsiteX0" fmla="*/ 0 w 2158867"/>
                <a:gd name="connsiteY0" fmla="*/ 0 h 1598063"/>
                <a:gd name="connsiteX1" fmla="*/ 1897166 w 2158867"/>
                <a:gd name="connsiteY1" fmla="*/ 333286 h 1598063"/>
                <a:gd name="connsiteX2" fmla="*/ 1905712 w 2158867"/>
                <a:gd name="connsiteY2" fmla="*/ 1145136 h 1598063"/>
                <a:gd name="connsiteX3" fmla="*/ 17092 w 2158867"/>
                <a:gd name="connsiteY3" fmla="*/ 1598063 h 1598063"/>
                <a:gd name="connsiteX4" fmla="*/ 0 w 2158867"/>
                <a:gd name="connsiteY4" fmla="*/ 0 h 1598063"/>
                <a:gd name="connsiteX0" fmla="*/ 0 w 2158867"/>
                <a:gd name="connsiteY0" fmla="*/ 64973 h 1663036"/>
                <a:gd name="connsiteX1" fmla="*/ 1897166 w 2158867"/>
                <a:gd name="connsiteY1" fmla="*/ 398259 h 1663036"/>
                <a:gd name="connsiteX2" fmla="*/ 1905712 w 2158867"/>
                <a:gd name="connsiteY2" fmla="*/ 1210109 h 1663036"/>
                <a:gd name="connsiteX3" fmla="*/ 17092 w 2158867"/>
                <a:gd name="connsiteY3" fmla="*/ 1663036 h 1663036"/>
                <a:gd name="connsiteX4" fmla="*/ 0 w 2158867"/>
                <a:gd name="connsiteY4" fmla="*/ 64973 h 1663036"/>
                <a:gd name="connsiteX0" fmla="*/ 0 w 2174586"/>
                <a:gd name="connsiteY0" fmla="*/ 56557 h 1654620"/>
                <a:gd name="connsiteX1" fmla="*/ 1897166 w 2174586"/>
                <a:gd name="connsiteY1" fmla="*/ 389843 h 1654620"/>
                <a:gd name="connsiteX2" fmla="*/ 1905712 w 2174586"/>
                <a:gd name="connsiteY2" fmla="*/ 1201693 h 1654620"/>
                <a:gd name="connsiteX3" fmla="*/ 17092 w 2174586"/>
                <a:gd name="connsiteY3" fmla="*/ 1654620 h 1654620"/>
                <a:gd name="connsiteX4" fmla="*/ 0 w 2174586"/>
                <a:gd name="connsiteY4" fmla="*/ 56557 h 1654620"/>
                <a:gd name="connsiteX0" fmla="*/ 0 w 2174586"/>
                <a:gd name="connsiteY0" fmla="*/ 0 h 1598063"/>
                <a:gd name="connsiteX1" fmla="*/ 1897166 w 2174586"/>
                <a:gd name="connsiteY1" fmla="*/ 333286 h 1598063"/>
                <a:gd name="connsiteX2" fmla="*/ 1905712 w 2174586"/>
                <a:gd name="connsiteY2" fmla="*/ 1145136 h 1598063"/>
                <a:gd name="connsiteX3" fmla="*/ 17092 w 2174586"/>
                <a:gd name="connsiteY3" fmla="*/ 1598063 h 1598063"/>
                <a:gd name="connsiteX4" fmla="*/ 0 w 2174586"/>
                <a:gd name="connsiteY4" fmla="*/ 0 h 1598063"/>
                <a:gd name="connsiteX0" fmla="*/ 0 w 2174586"/>
                <a:gd name="connsiteY0" fmla="*/ 0 h 1598063"/>
                <a:gd name="connsiteX1" fmla="*/ 1897166 w 2174586"/>
                <a:gd name="connsiteY1" fmla="*/ 333286 h 1598063"/>
                <a:gd name="connsiteX2" fmla="*/ 1905712 w 2174586"/>
                <a:gd name="connsiteY2" fmla="*/ 1145136 h 1598063"/>
                <a:gd name="connsiteX3" fmla="*/ 17092 w 2174586"/>
                <a:gd name="connsiteY3" fmla="*/ 1598063 h 1598063"/>
                <a:gd name="connsiteX4" fmla="*/ 0 w 2174586"/>
                <a:gd name="connsiteY4" fmla="*/ 0 h 1598063"/>
                <a:gd name="connsiteX0" fmla="*/ 0 w 2174586"/>
                <a:gd name="connsiteY0" fmla="*/ 0 h 1598063"/>
                <a:gd name="connsiteX1" fmla="*/ 1897166 w 2174586"/>
                <a:gd name="connsiteY1" fmla="*/ 333286 h 1598063"/>
                <a:gd name="connsiteX2" fmla="*/ 1905712 w 2174586"/>
                <a:gd name="connsiteY2" fmla="*/ 1145136 h 1598063"/>
                <a:gd name="connsiteX3" fmla="*/ 17092 w 2174586"/>
                <a:gd name="connsiteY3" fmla="*/ 1598063 h 1598063"/>
                <a:gd name="connsiteX4" fmla="*/ 0 w 2174586"/>
                <a:gd name="connsiteY4" fmla="*/ 0 h 1598063"/>
                <a:gd name="connsiteX0" fmla="*/ 0 w 2172580"/>
                <a:gd name="connsiteY0" fmla="*/ 0 h 1598063"/>
                <a:gd name="connsiteX1" fmla="*/ 1897166 w 2172580"/>
                <a:gd name="connsiteY1" fmla="*/ 333286 h 1598063"/>
                <a:gd name="connsiteX2" fmla="*/ 1905712 w 2172580"/>
                <a:gd name="connsiteY2" fmla="*/ 1145136 h 1598063"/>
                <a:gd name="connsiteX3" fmla="*/ 17092 w 2172580"/>
                <a:gd name="connsiteY3" fmla="*/ 1598063 h 1598063"/>
                <a:gd name="connsiteX4" fmla="*/ 0 w 2172580"/>
                <a:gd name="connsiteY4" fmla="*/ 0 h 1598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2580" h="1598063">
                  <a:moveTo>
                    <a:pt x="0" y="0"/>
                  </a:moveTo>
                  <a:cubicBezTo>
                    <a:pt x="683592" y="2848"/>
                    <a:pt x="1442814" y="227887"/>
                    <a:pt x="1897166" y="333286"/>
                  </a:cubicBezTo>
                  <a:cubicBezTo>
                    <a:pt x="2258132" y="417022"/>
                    <a:pt x="2267677" y="1037421"/>
                    <a:pt x="1905712" y="1145136"/>
                  </a:cubicBezTo>
                  <a:cubicBezTo>
                    <a:pt x="1283507" y="1330295"/>
                    <a:pt x="749323" y="1575274"/>
                    <a:pt x="17092" y="1598063"/>
                  </a:cubicBez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77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10800000" scaled="0"/>
            </a:gra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5395304" y="2933864"/>
              <a:ext cx="155844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 обрана</a:t>
              </a:r>
            </a:p>
            <a:p>
              <a:r>
                <a:rPr lang="uk-UA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спеціальність</a:t>
              </a:r>
              <a:endPara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2566" y="6263920"/>
            <a:ext cx="8229600" cy="649287"/>
          </a:xfrm>
        </p:spPr>
        <p:txBody>
          <a:bodyPr>
            <a:normAutofit/>
          </a:bodyPr>
          <a:lstStyle/>
          <a:p>
            <a:pPr algn="r"/>
            <a:r>
              <a:rPr lang="uk-UA" altLang="ru-RU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Умови прийому до </a:t>
            </a:r>
            <a:r>
              <a:rPr lang="uk-UA" altLang="ru-RU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ВНЗ</a:t>
            </a:r>
            <a:r>
              <a:rPr lang="en-US" altLang="ru-RU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uk-UA" altLang="ru-RU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у 2015 р.</a:t>
            </a:r>
            <a:endParaRPr lang="ru-RU" altLang="ru-RU" sz="2800" b="1" dirty="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1936212" y="967423"/>
            <a:ext cx="3044804" cy="2120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600" dirty="0" smtClean="0"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Комп’ютерні</a:t>
            </a:r>
            <a:r>
              <a:rPr lang="uk-UA" sz="1600" dirty="0" smtClean="0">
                <a:solidFill>
                  <a:schemeClr val="bg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1600" dirty="0"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технології</a:t>
            </a:r>
            <a:r>
              <a:rPr lang="uk-UA" sz="1600" dirty="0" smtClean="0">
                <a:solidFill>
                  <a:schemeClr val="tx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uk-UA" sz="1600" b="1" dirty="0" smtClean="0">
                <a:solidFill>
                  <a:srgbClr val="FFFF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uk-UA" sz="1600" b="1" dirty="0" err="1" smtClean="0">
                <a:solidFill>
                  <a:srgbClr val="FFFF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ВНЗ</a:t>
            </a:r>
            <a:endParaRPr lang="ru-RU" sz="1600" b="1" dirty="0">
              <a:solidFill>
                <a:srgbClr val="FFFF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1936212" y="1275899"/>
            <a:ext cx="3044804" cy="2120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600" dirty="0"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</a:rPr>
              <a:t>Комп’ютерні</a:t>
            </a:r>
            <a:r>
              <a:rPr lang="uk-UA" sz="1600" dirty="0" smtClean="0">
                <a:solidFill>
                  <a:schemeClr val="bg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1600" dirty="0"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</a:rPr>
              <a:t>технології</a:t>
            </a:r>
            <a:r>
              <a:rPr lang="uk-UA" sz="1600" dirty="0" smtClean="0">
                <a:solidFill>
                  <a:schemeClr val="tx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uk-UA" sz="1600" b="1" dirty="0" smtClean="0">
                <a:solidFill>
                  <a:srgbClr val="FFFF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uk-UA" sz="1600" b="1" dirty="0" err="1" smtClean="0">
                <a:solidFill>
                  <a:srgbClr val="FFFF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ВНЗ</a:t>
            </a:r>
            <a:endParaRPr lang="ru-RU" sz="1600" b="1" dirty="0">
              <a:solidFill>
                <a:srgbClr val="FFFF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1936211" y="1584375"/>
            <a:ext cx="3459093" cy="23179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600" dirty="0"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</a:rPr>
              <a:t>Комп’ютерні</a:t>
            </a:r>
            <a:r>
              <a:rPr lang="uk-UA" sz="1600" dirty="0" smtClean="0">
                <a:solidFill>
                  <a:schemeClr val="bg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1600" dirty="0"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</a:rPr>
              <a:t>технології</a:t>
            </a:r>
            <a:r>
              <a:rPr lang="uk-UA" sz="1600" dirty="0">
                <a:solidFill>
                  <a:schemeClr val="tx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uk-UA" sz="1600" dirty="0" smtClean="0">
                <a:solidFill>
                  <a:srgbClr val="FFFF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</a:t>
            </a:r>
            <a:r>
              <a:rPr lang="uk-UA" sz="1600" dirty="0" err="1" smtClean="0">
                <a:solidFill>
                  <a:srgbClr val="FFFF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ВНЗ</a:t>
            </a:r>
            <a:r>
              <a:rPr lang="uk-UA" sz="1600" dirty="0" smtClean="0">
                <a:solidFill>
                  <a:srgbClr val="FFFF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uk-UA" sz="1600" b="1" dirty="0" err="1" smtClean="0">
                <a:solidFill>
                  <a:srgbClr val="7030A0"/>
                </a:solidFill>
                <a:effectLst>
                  <a:glow rad="127000">
                    <a:schemeClr val="bg1">
                      <a:alpha val="66000"/>
                    </a:schemeClr>
                  </a:glow>
                </a:effectLst>
              </a:rPr>
              <a:t>УІПА</a:t>
            </a:r>
            <a:endParaRPr lang="ru-RU" sz="1600" b="1" dirty="0">
              <a:solidFill>
                <a:srgbClr val="7030A0"/>
              </a:solidFill>
              <a:effectLst>
                <a:glow rad="127000">
                  <a:schemeClr val="bg1">
                    <a:alpha val="66000"/>
                  </a:schemeClr>
                </a:glow>
              </a:effectLst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1936212" y="1892851"/>
            <a:ext cx="3044804" cy="2120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600" dirty="0"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</a:rPr>
              <a:t>Комп’ютерні технології</a:t>
            </a:r>
            <a:r>
              <a:rPr lang="uk-UA" sz="1600" dirty="0">
                <a:solidFill>
                  <a:schemeClr val="tx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uk-UA" sz="1600" b="1" dirty="0" smtClean="0">
                <a:solidFill>
                  <a:srgbClr val="FFFF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</a:t>
            </a:r>
            <a:r>
              <a:rPr lang="uk-UA" sz="1600" b="1" dirty="0" err="1">
                <a:solidFill>
                  <a:srgbClr val="FFFF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ВНЗ</a:t>
            </a:r>
            <a:endParaRPr lang="ru-RU" sz="1600" b="1" dirty="0">
              <a:solidFill>
                <a:srgbClr val="FFFF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1936212" y="2201327"/>
            <a:ext cx="3044804" cy="2120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600" dirty="0"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</a:rPr>
              <a:t>Комп’ютерні технології</a:t>
            </a:r>
            <a:r>
              <a:rPr lang="uk-UA" sz="1600" dirty="0">
                <a:solidFill>
                  <a:schemeClr val="bg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1600" dirty="0">
                <a:solidFill>
                  <a:schemeClr val="tx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uk-UA" sz="1600" b="1" dirty="0" smtClean="0">
                <a:solidFill>
                  <a:srgbClr val="FFFF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</a:t>
            </a:r>
            <a:r>
              <a:rPr lang="uk-UA" sz="1600" b="1" dirty="0" err="1">
                <a:solidFill>
                  <a:srgbClr val="FFFF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ВНЗ</a:t>
            </a:r>
            <a:endParaRPr lang="ru-RU" sz="1600" b="1" dirty="0">
              <a:solidFill>
                <a:srgbClr val="FFFF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1935969" y="2632215"/>
            <a:ext cx="3050613" cy="2120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600" dirty="0"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</a:rPr>
              <a:t>Комп’ютерний дизайн</a:t>
            </a:r>
            <a:r>
              <a:rPr lang="uk-UA" sz="1600" dirty="0">
                <a:solidFill>
                  <a:schemeClr val="bg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1600" dirty="0" smtClean="0"/>
              <a:t>– </a:t>
            </a:r>
            <a:r>
              <a:rPr lang="uk-UA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uk-UA" sz="1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ВНЗ</a:t>
            </a:r>
            <a:endParaRPr lang="ru-RU" sz="1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1935969" y="2935737"/>
            <a:ext cx="3050613" cy="2120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600" dirty="0"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</a:rPr>
              <a:t>Комп’ютерний дизайн</a:t>
            </a:r>
            <a:r>
              <a:rPr lang="uk-UA" sz="1600" dirty="0"/>
              <a:t> – </a:t>
            </a:r>
            <a:r>
              <a:rPr lang="uk-UA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uk-UA" sz="16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ВНЗ</a:t>
            </a:r>
            <a:endParaRPr lang="ru-RU" sz="1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1935969" y="3239259"/>
            <a:ext cx="3422539" cy="23204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600" dirty="0"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</a:rPr>
              <a:t>Комп’ютерний дизайн </a:t>
            </a:r>
            <a:r>
              <a:rPr lang="uk-UA" sz="1600" dirty="0"/>
              <a:t>– </a:t>
            </a:r>
            <a:r>
              <a:rPr lang="uk-UA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</a:t>
            </a:r>
            <a:r>
              <a:rPr lang="uk-UA" sz="1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ВНЗ</a:t>
            </a:r>
            <a:r>
              <a:rPr lang="uk-UA" sz="1600" dirty="0">
                <a:solidFill>
                  <a:srgbClr val="FFFF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</a:t>
            </a:r>
            <a:r>
              <a:rPr lang="uk-UA" sz="1600" b="1" dirty="0">
                <a:solidFill>
                  <a:srgbClr val="FFFF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uk-UA" sz="1600" b="1" dirty="0" err="1">
                <a:solidFill>
                  <a:srgbClr val="7030A0"/>
                </a:solidFill>
                <a:effectLst>
                  <a:glow rad="127000">
                    <a:schemeClr val="bg1">
                      <a:alpha val="66000"/>
                    </a:schemeClr>
                  </a:glow>
                </a:effectLst>
              </a:rPr>
              <a:t>УІПА</a:t>
            </a:r>
            <a:endParaRPr lang="ru-RU" sz="1600" b="1" dirty="0">
              <a:solidFill>
                <a:srgbClr val="7030A0"/>
              </a:solidFill>
              <a:effectLst>
                <a:glow rad="127000">
                  <a:schemeClr val="bg1">
                    <a:alpha val="66000"/>
                  </a:schemeClr>
                </a:glow>
              </a:effectLst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1931802" y="3542781"/>
            <a:ext cx="3050613" cy="2120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600" dirty="0"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</a:rPr>
              <a:t>Комп’ютерний дизайн</a:t>
            </a:r>
            <a:r>
              <a:rPr lang="uk-UA" sz="1600" dirty="0">
                <a:solidFill>
                  <a:schemeClr val="bg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1600" dirty="0"/>
              <a:t>– </a:t>
            </a:r>
            <a:r>
              <a:rPr lang="uk-UA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</a:t>
            </a:r>
            <a:r>
              <a:rPr lang="uk-UA" sz="16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ВНЗ</a:t>
            </a:r>
            <a:endParaRPr lang="ru-RU" sz="1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1935969" y="3846303"/>
            <a:ext cx="3050613" cy="2120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600" dirty="0"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</a:rPr>
              <a:t>Комп’ютерний дизайн</a:t>
            </a:r>
            <a:r>
              <a:rPr lang="uk-UA" sz="1600" dirty="0">
                <a:solidFill>
                  <a:schemeClr val="bg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1600" dirty="0"/>
              <a:t>– </a:t>
            </a:r>
            <a:r>
              <a:rPr lang="uk-UA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</a:t>
            </a:r>
            <a:r>
              <a:rPr lang="uk-UA" sz="16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ВНЗ</a:t>
            </a:r>
            <a:endParaRPr lang="ru-RU" sz="1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1935969" y="4264398"/>
            <a:ext cx="2286810" cy="2120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600" dirty="0"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</a:rPr>
              <a:t>Програмування</a:t>
            </a:r>
            <a:r>
              <a:rPr lang="uk-UA" sz="1600" dirty="0" smtClean="0"/>
              <a:t> – </a:t>
            </a:r>
            <a:r>
              <a:rPr lang="uk-UA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uk-UA" sz="1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ВНЗ</a:t>
            </a:r>
            <a:endParaRPr lang="ru-RU" sz="1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1935969" y="4594814"/>
            <a:ext cx="2286810" cy="2124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600" dirty="0"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</a:rPr>
              <a:t>Програмування</a:t>
            </a:r>
            <a:r>
              <a:rPr lang="uk-UA" sz="1600" dirty="0"/>
              <a:t> – </a:t>
            </a:r>
            <a:r>
              <a:rPr lang="uk-UA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uk-UA" sz="16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ВНЗ</a:t>
            </a:r>
            <a:endParaRPr lang="ru-RU" sz="1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935969" y="4926042"/>
            <a:ext cx="2811291" cy="212059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600" dirty="0"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</a:rPr>
              <a:t>Програмування</a:t>
            </a:r>
            <a:r>
              <a:rPr lang="uk-UA" sz="1600" dirty="0"/>
              <a:t> – </a:t>
            </a:r>
            <a:r>
              <a:rPr lang="uk-UA" sz="1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</a:t>
            </a:r>
            <a:r>
              <a:rPr lang="uk-UA" sz="1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ВНЗ</a:t>
            </a:r>
            <a:r>
              <a:rPr lang="uk-UA" sz="1600" dirty="0">
                <a:solidFill>
                  <a:srgbClr val="FFFF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uk-UA" sz="1600" b="1" dirty="0" err="1">
                <a:solidFill>
                  <a:srgbClr val="7030A0"/>
                </a:solidFill>
                <a:effectLst>
                  <a:glow rad="127000">
                    <a:schemeClr val="bg1">
                      <a:alpha val="66000"/>
                    </a:schemeClr>
                  </a:glow>
                </a:effectLst>
              </a:rPr>
              <a:t>УІПА</a:t>
            </a:r>
            <a:endParaRPr lang="ru-RU" sz="1600" b="1" dirty="0">
              <a:solidFill>
                <a:srgbClr val="7030A0"/>
              </a:solidFill>
              <a:effectLst>
                <a:glow rad="127000">
                  <a:schemeClr val="bg1">
                    <a:alpha val="66000"/>
                  </a:schemeClr>
                </a:glow>
              </a:effectLst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1935969" y="5256864"/>
            <a:ext cx="2286810" cy="2120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600" dirty="0"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</a:rPr>
              <a:t>Програмування</a:t>
            </a:r>
            <a:r>
              <a:rPr lang="uk-UA" sz="1600" dirty="0"/>
              <a:t> – </a:t>
            </a:r>
            <a:r>
              <a:rPr lang="uk-UA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</a:t>
            </a:r>
            <a:r>
              <a:rPr lang="uk-UA" sz="16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ВНЗ</a:t>
            </a:r>
            <a:endParaRPr lang="ru-RU" sz="1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1935969" y="5588938"/>
            <a:ext cx="2286810" cy="2120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600" dirty="0"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</a:rPr>
              <a:t>Програмування</a:t>
            </a:r>
            <a:r>
              <a:rPr lang="uk-UA" sz="1600" dirty="0"/>
              <a:t> – </a:t>
            </a:r>
            <a:r>
              <a:rPr lang="uk-UA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</a:t>
            </a:r>
            <a:r>
              <a:rPr lang="uk-UA" sz="16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ВНЗ</a:t>
            </a:r>
            <a:endParaRPr lang="ru-RU" sz="1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3" name="Полилиния 82"/>
          <p:cNvSpPr/>
          <p:nvPr/>
        </p:nvSpPr>
        <p:spPr>
          <a:xfrm>
            <a:off x="726038" y="780158"/>
            <a:ext cx="1174314" cy="5210909"/>
          </a:xfrm>
          <a:custGeom>
            <a:avLst/>
            <a:gdLst>
              <a:gd name="connsiteX0" fmla="*/ 922945 w 999858"/>
              <a:gd name="connsiteY0" fmla="*/ 0 h 5230026"/>
              <a:gd name="connsiteX1" fmla="*/ 239282 w 999858"/>
              <a:gd name="connsiteY1" fmla="*/ 25637 h 5230026"/>
              <a:gd name="connsiteX2" fmla="*/ 0 w 999858"/>
              <a:gd name="connsiteY2" fmla="*/ 401652 h 5230026"/>
              <a:gd name="connsiteX3" fmla="*/ 8545 w 999858"/>
              <a:gd name="connsiteY3" fmla="*/ 4734370 h 5230026"/>
              <a:gd name="connsiteX4" fmla="*/ 358923 w 999858"/>
              <a:gd name="connsiteY4" fmla="*/ 5230026 h 5230026"/>
              <a:gd name="connsiteX5" fmla="*/ 999858 w 999858"/>
              <a:gd name="connsiteY5" fmla="*/ 5221480 h 5230026"/>
              <a:gd name="connsiteX6" fmla="*/ 922945 w 999858"/>
              <a:gd name="connsiteY6" fmla="*/ 0 h 5230026"/>
              <a:gd name="connsiteX0" fmla="*/ 922945 w 999858"/>
              <a:gd name="connsiteY0" fmla="*/ 0 h 5647086"/>
              <a:gd name="connsiteX1" fmla="*/ 239282 w 999858"/>
              <a:gd name="connsiteY1" fmla="*/ 25637 h 5647086"/>
              <a:gd name="connsiteX2" fmla="*/ 0 w 999858"/>
              <a:gd name="connsiteY2" fmla="*/ 401652 h 5647086"/>
              <a:gd name="connsiteX3" fmla="*/ 8545 w 999858"/>
              <a:gd name="connsiteY3" fmla="*/ 4734370 h 5647086"/>
              <a:gd name="connsiteX4" fmla="*/ 358923 w 999858"/>
              <a:gd name="connsiteY4" fmla="*/ 5230026 h 5647086"/>
              <a:gd name="connsiteX5" fmla="*/ 999858 w 999858"/>
              <a:gd name="connsiteY5" fmla="*/ 5221480 h 5647086"/>
              <a:gd name="connsiteX6" fmla="*/ 922945 w 999858"/>
              <a:gd name="connsiteY6" fmla="*/ 0 h 5647086"/>
              <a:gd name="connsiteX0" fmla="*/ 1132638 w 1209551"/>
              <a:gd name="connsiteY0" fmla="*/ 0 h 5647086"/>
              <a:gd name="connsiteX1" fmla="*/ 448975 w 1209551"/>
              <a:gd name="connsiteY1" fmla="*/ 25637 h 5647086"/>
              <a:gd name="connsiteX2" fmla="*/ 209693 w 1209551"/>
              <a:gd name="connsiteY2" fmla="*/ 401652 h 5647086"/>
              <a:gd name="connsiteX3" fmla="*/ 218238 w 1209551"/>
              <a:gd name="connsiteY3" fmla="*/ 4734370 h 5647086"/>
              <a:gd name="connsiteX4" fmla="*/ 568616 w 1209551"/>
              <a:gd name="connsiteY4" fmla="*/ 5230026 h 5647086"/>
              <a:gd name="connsiteX5" fmla="*/ 1209551 w 1209551"/>
              <a:gd name="connsiteY5" fmla="*/ 5221480 h 5647086"/>
              <a:gd name="connsiteX6" fmla="*/ 1132638 w 1209551"/>
              <a:gd name="connsiteY6" fmla="*/ 0 h 5647086"/>
              <a:gd name="connsiteX0" fmla="*/ 955544 w 1032457"/>
              <a:gd name="connsiteY0" fmla="*/ 56779 h 5703865"/>
              <a:gd name="connsiteX1" fmla="*/ 271881 w 1032457"/>
              <a:gd name="connsiteY1" fmla="*/ 82416 h 5703865"/>
              <a:gd name="connsiteX2" fmla="*/ 32599 w 1032457"/>
              <a:gd name="connsiteY2" fmla="*/ 458431 h 5703865"/>
              <a:gd name="connsiteX3" fmla="*/ 41144 w 1032457"/>
              <a:gd name="connsiteY3" fmla="*/ 4791149 h 5703865"/>
              <a:gd name="connsiteX4" fmla="*/ 391522 w 1032457"/>
              <a:gd name="connsiteY4" fmla="*/ 5286805 h 5703865"/>
              <a:gd name="connsiteX5" fmla="*/ 1032457 w 1032457"/>
              <a:gd name="connsiteY5" fmla="*/ 5278259 h 5703865"/>
              <a:gd name="connsiteX6" fmla="*/ 955544 w 1032457"/>
              <a:gd name="connsiteY6" fmla="*/ 56779 h 5703865"/>
              <a:gd name="connsiteX0" fmla="*/ 955544 w 1032457"/>
              <a:gd name="connsiteY0" fmla="*/ 393209 h 6040295"/>
              <a:gd name="connsiteX1" fmla="*/ 271881 w 1032457"/>
              <a:gd name="connsiteY1" fmla="*/ 418846 h 6040295"/>
              <a:gd name="connsiteX2" fmla="*/ 32599 w 1032457"/>
              <a:gd name="connsiteY2" fmla="*/ 794861 h 6040295"/>
              <a:gd name="connsiteX3" fmla="*/ 41144 w 1032457"/>
              <a:gd name="connsiteY3" fmla="*/ 5127579 h 6040295"/>
              <a:gd name="connsiteX4" fmla="*/ 391522 w 1032457"/>
              <a:gd name="connsiteY4" fmla="*/ 5623235 h 6040295"/>
              <a:gd name="connsiteX5" fmla="*/ 1032457 w 1032457"/>
              <a:gd name="connsiteY5" fmla="*/ 5614689 h 6040295"/>
              <a:gd name="connsiteX6" fmla="*/ 955544 w 1032457"/>
              <a:gd name="connsiteY6" fmla="*/ 393209 h 6040295"/>
              <a:gd name="connsiteX0" fmla="*/ 939716 w 1016629"/>
              <a:gd name="connsiteY0" fmla="*/ 393209 h 6040295"/>
              <a:gd name="connsiteX1" fmla="*/ 256053 w 1016629"/>
              <a:gd name="connsiteY1" fmla="*/ 418846 h 6040295"/>
              <a:gd name="connsiteX2" fmla="*/ 16771 w 1016629"/>
              <a:gd name="connsiteY2" fmla="*/ 794861 h 6040295"/>
              <a:gd name="connsiteX3" fmla="*/ 25316 w 1016629"/>
              <a:gd name="connsiteY3" fmla="*/ 5127579 h 6040295"/>
              <a:gd name="connsiteX4" fmla="*/ 375694 w 1016629"/>
              <a:gd name="connsiteY4" fmla="*/ 5623235 h 6040295"/>
              <a:gd name="connsiteX5" fmla="*/ 1016629 w 1016629"/>
              <a:gd name="connsiteY5" fmla="*/ 5614689 h 6040295"/>
              <a:gd name="connsiteX6" fmla="*/ 939716 w 1016629"/>
              <a:gd name="connsiteY6" fmla="*/ 393209 h 6040295"/>
              <a:gd name="connsiteX0" fmla="*/ 939716 w 1016629"/>
              <a:gd name="connsiteY0" fmla="*/ 16580 h 5663666"/>
              <a:gd name="connsiteX1" fmla="*/ 256053 w 1016629"/>
              <a:gd name="connsiteY1" fmla="*/ 42217 h 5663666"/>
              <a:gd name="connsiteX2" fmla="*/ 16771 w 1016629"/>
              <a:gd name="connsiteY2" fmla="*/ 418232 h 5663666"/>
              <a:gd name="connsiteX3" fmla="*/ 25316 w 1016629"/>
              <a:gd name="connsiteY3" fmla="*/ 4750950 h 5663666"/>
              <a:gd name="connsiteX4" fmla="*/ 375694 w 1016629"/>
              <a:gd name="connsiteY4" fmla="*/ 5246606 h 5663666"/>
              <a:gd name="connsiteX5" fmla="*/ 1016629 w 1016629"/>
              <a:gd name="connsiteY5" fmla="*/ 5238060 h 5663666"/>
              <a:gd name="connsiteX6" fmla="*/ 939716 w 1016629"/>
              <a:gd name="connsiteY6" fmla="*/ 16580 h 5663666"/>
              <a:gd name="connsiteX0" fmla="*/ 939716 w 1016629"/>
              <a:gd name="connsiteY0" fmla="*/ 16580 h 5319084"/>
              <a:gd name="connsiteX1" fmla="*/ 256053 w 1016629"/>
              <a:gd name="connsiteY1" fmla="*/ 42217 h 5319084"/>
              <a:gd name="connsiteX2" fmla="*/ 16771 w 1016629"/>
              <a:gd name="connsiteY2" fmla="*/ 418232 h 5319084"/>
              <a:gd name="connsiteX3" fmla="*/ 25316 w 1016629"/>
              <a:gd name="connsiteY3" fmla="*/ 4750950 h 5319084"/>
              <a:gd name="connsiteX4" fmla="*/ 375694 w 1016629"/>
              <a:gd name="connsiteY4" fmla="*/ 5246606 h 5319084"/>
              <a:gd name="connsiteX5" fmla="*/ 1016629 w 1016629"/>
              <a:gd name="connsiteY5" fmla="*/ 5238060 h 5319084"/>
              <a:gd name="connsiteX6" fmla="*/ 939716 w 1016629"/>
              <a:gd name="connsiteY6" fmla="*/ 16580 h 5319084"/>
              <a:gd name="connsiteX0" fmla="*/ 936555 w 1013468"/>
              <a:gd name="connsiteY0" fmla="*/ 16580 h 5263042"/>
              <a:gd name="connsiteX1" fmla="*/ 252892 w 1013468"/>
              <a:gd name="connsiteY1" fmla="*/ 42217 h 5263042"/>
              <a:gd name="connsiteX2" fmla="*/ 13610 w 1013468"/>
              <a:gd name="connsiteY2" fmla="*/ 418232 h 5263042"/>
              <a:gd name="connsiteX3" fmla="*/ 22155 w 1013468"/>
              <a:gd name="connsiteY3" fmla="*/ 4750950 h 5263042"/>
              <a:gd name="connsiteX4" fmla="*/ 329804 w 1013468"/>
              <a:gd name="connsiteY4" fmla="*/ 5144056 h 5263042"/>
              <a:gd name="connsiteX5" fmla="*/ 1013468 w 1013468"/>
              <a:gd name="connsiteY5" fmla="*/ 5238060 h 5263042"/>
              <a:gd name="connsiteX6" fmla="*/ 936555 w 1013468"/>
              <a:gd name="connsiteY6" fmla="*/ 16580 h 5263042"/>
              <a:gd name="connsiteX0" fmla="*/ 923092 w 1000005"/>
              <a:gd name="connsiteY0" fmla="*/ 16580 h 5263042"/>
              <a:gd name="connsiteX1" fmla="*/ 239429 w 1000005"/>
              <a:gd name="connsiteY1" fmla="*/ 42217 h 5263042"/>
              <a:gd name="connsiteX2" fmla="*/ 147 w 1000005"/>
              <a:gd name="connsiteY2" fmla="*/ 418232 h 5263042"/>
              <a:gd name="connsiteX3" fmla="*/ 8692 w 1000005"/>
              <a:gd name="connsiteY3" fmla="*/ 4750950 h 5263042"/>
              <a:gd name="connsiteX4" fmla="*/ 316341 w 1000005"/>
              <a:gd name="connsiteY4" fmla="*/ 5144056 h 5263042"/>
              <a:gd name="connsiteX5" fmla="*/ 1000005 w 1000005"/>
              <a:gd name="connsiteY5" fmla="*/ 5238060 h 5263042"/>
              <a:gd name="connsiteX6" fmla="*/ 923092 w 1000005"/>
              <a:gd name="connsiteY6" fmla="*/ 16580 h 5263042"/>
              <a:gd name="connsiteX0" fmla="*/ 923092 w 1000005"/>
              <a:gd name="connsiteY0" fmla="*/ 16580 h 5249369"/>
              <a:gd name="connsiteX1" fmla="*/ 239429 w 1000005"/>
              <a:gd name="connsiteY1" fmla="*/ 42217 h 5249369"/>
              <a:gd name="connsiteX2" fmla="*/ 147 w 1000005"/>
              <a:gd name="connsiteY2" fmla="*/ 418232 h 5249369"/>
              <a:gd name="connsiteX3" fmla="*/ 8692 w 1000005"/>
              <a:gd name="connsiteY3" fmla="*/ 4750950 h 5249369"/>
              <a:gd name="connsiteX4" fmla="*/ 316341 w 1000005"/>
              <a:gd name="connsiteY4" fmla="*/ 5144056 h 5249369"/>
              <a:gd name="connsiteX5" fmla="*/ 1000005 w 1000005"/>
              <a:gd name="connsiteY5" fmla="*/ 5238060 h 5249369"/>
              <a:gd name="connsiteX6" fmla="*/ 923092 w 1000005"/>
              <a:gd name="connsiteY6" fmla="*/ 16580 h 5249369"/>
              <a:gd name="connsiteX0" fmla="*/ 1005204 w 1012055"/>
              <a:gd name="connsiteY0" fmla="*/ 13084 h 5254140"/>
              <a:gd name="connsiteX1" fmla="*/ 239452 w 1012055"/>
              <a:gd name="connsiteY1" fmla="*/ 46988 h 5254140"/>
              <a:gd name="connsiteX2" fmla="*/ 170 w 1012055"/>
              <a:gd name="connsiteY2" fmla="*/ 423003 h 5254140"/>
              <a:gd name="connsiteX3" fmla="*/ 8715 w 1012055"/>
              <a:gd name="connsiteY3" fmla="*/ 4755721 h 5254140"/>
              <a:gd name="connsiteX4" fmla="*/ 316364 w 1012055"/>
              <a:gd name="connsiteY4" fmla="*/ 5148827 h 5254140"/>
              <a:gd name="connsiteX5" fmla="*/ 1000028 w 1012055"/>
              <a:gd name="connsiteY5" fmla="*/ 5242831 h 5254140"/>
              <a:gd name="connsiteX6" fmla="*/ 1005204 w 1012055"/>
              <a:gd name="connsiteY6" fmla="*/ 13084 h 5254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12055" h="5254140">
                <a:moveTo>
                  <a:pt x="1005204" y="13084"/>
                </a:moveTo>
                <a:cubicBezTo>
                  <a:pt x="758800" y="1690"/>
                  <a:pt x="406958" y="-21332"/>
                  <a:pt x="239452" y="46988"/>
                </a:cubicBezTo>
                <a:cubicBezTo>
                  <a:pt x="71946" y="115308"/>
                  <a:pt x="-4103" y="210782"/>
                  <a:pt x="170" y="423003"/>
                </a:cubicBezTo>
                <a:cubicBezTo>
                  <a:pt x="15987" y="1208574"/>
                  <a:pt x="4045" y="3966337"/>
                  <a:pt x="8715" y="4755721"/>
                </a:cubicBezTo>
                <a:cubicBezTo>
                  <a:pt x="10139" y="4996427"/>
                  <a:pt x="102719" y="5043429"/>
                  <a:pt x="316364" y="5148827"/>
                </a:cubicBezTo>
                <a:cubicBezTo>
                  <a:pt x="481455" y="5230272"/>
                  <a:pt x="649650" y="5277014"/>
                  <a:pt x="1000028" y="5242831"/>
                </a:cubicBezTo>
                <a:cubicBezTo>
                  <a:pt x="974390" y="3502338"/>
                  <a:pt x="1030842" y="1753577"/>
                  <a:pt x="1005204" y="13084"/>
                </a:cubicBezTo>
                <a:close/>
              </a:path>
            </a:pathLst>
          </a:custGeom>
          <a:gradFill>
            <a:gsLst>
              <a:gs pos="0">
                <a:schemeClr val="accent6">
                  <a:lumMod val="110000"/>
                  <a:satMod val="105000"/>
                  <a:tint val="67000"/>
                </a:schemeClr>
              </a:gs>
              <a:gs pos="74000">
                <a:schemeClr val="accent6">
                  <a:lumMod val="105000"/>
                  <a:satMod val="103000"/>
                  <a:tint val="73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TextBox 83"/>
          <p:cNvSpPr txBox="1"/>
          <p:nvPr/>
        </p:nvSpPr>
        <p:spPr>
          <a:xfrm rot="16200000">
            <a:off x="149755" y="3305015"/>
            <a:ext cx="16218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пріоритети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346647" y="5568754"/>
            <a:ext cx="571935" cy="276999"/>
          </a:xfrm>
          <a:custGeom>
            <a:avLst/>
            <a:gdLst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1935" h="276999">
                <a:moveTo>
                  <a:pt x="0" y="0"/>
                </a:moveTo>
                <a:lnTo>
                  <a:pt x="390304" y="0"/>
                </a:lnTo>
                <a:cubicBezTo>
                  <a:pt x="511173" y="4892"/>
                  <a:pt x="444716" y="120908"/>
                  <a:pt x="571935" y="138500"/>
                </a:cubicBezTo>
                <a:cubicBezTo>
                  <a:pt x="447891" y="146566"/>
                  <a:pt x="504823" y="272108"/>
                  <a:pt x="390304" y="276999"/>
                </a:cubicBezTo>
                <a:lnTo>
                  <a:pt x="0" y="276999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bIns="0" rtlCol="0">
            <a:spAutoFit/>
          </a:bodyPr>
          <a:lstStyle>
            <a:defPPr>
              <a:defRPr lang="ru-RU"/>
            </a:defPPr>
            <a:lvl1pPr algn="ctr">
              <a:defRPr>
                <a:solidFill>
                  <a:schemeClr val="tx1"/>
                </a:solidFill>
                <a:effectLst>
                  <a:glow rad="165100">
                    <a:schemeClr val="accent4">
                      <a:satMod val="175000"/>
                      <a:alpha val="50000"/>
                    </a:schemeClr>
                  </a:glow>
                </a:effectLst>
              </a:defRPr>
            </a:lvl1pPr>
          </a:lstStyle>
          <a:p>
            <a:r>
              <a:rPr lang="uk-UA" dirty="0"/>
              <a:t>15</a:t>
            </a:r>
            <a:endParaRPr lang="ru-RU" dirty="0"/>
          </a:p>
        </p:txBody>
      </p:sp>
      <p:sp>
        <p:nvSpPr>
          <p:cNvPr id="86" name="TextBox 85"/>
          <p:cNvSpPr txBox="1"/>
          <p:nvPr/>
        </p:nvSpPr>
        <p:spPr>
          <a:xfrm>
            <a:off x="1346647" y="5236188"/>
            <a:ext cx="571935" cy="276999"/>
          </a:xfrm>
          <a:custGeom>
            <a:avLst/>
            <a:gdLst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1935" h="276999">
                <a:moveTo>
                  <a:pt x="0" y="0"/>
                </a:moveTo>
                <a:lnTo>
                  <a:pt x="390304" y="0"/>
                </a:lnTo>
                <a:cubicBezTo>
                  <a:pt x="511173" y="4892"/>
                  <a:pt x="444716" y="120908"/>
                  <a:pt x="571935" y="138500"/>
                </a:cubicBezTo>
                <a:cubicBezTo>
                  <a:pt x="447891" y="146566"/>
                  <a:pt x="504823" y="272108"/>
                  <a:pt x="390304" y="276999"/>
                </a:cubicBezTo>
                <a:lnTo>
                  <a:pt x="0" y="276999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bIns="0" rtlCol="0">
            <a:spAutoFit/>
          </a:bodyPr>
          <a:lstStyle>
            <a:defPPr>
              <a:defRPr lang="ru-RU"/>
            </a:defPPr>
            <a:lvl1pPr algn="ctr">
              <a:defRPr>
                <a:solidFill>
                  <a:schemeClr val="tx1"/>
                </a:solidFill>
                <a:effectLst>
                  <a:glow rad="165100">
                    <a:schemeClr val="accent4">
                      <a:satMod val="175000"/>
                      <a:alpha val="50000"/>
                    </a:schemeClr>
                  </a:glow>
                </a:effectLst>
              </a:defRPr>
            </a:lvl1pPr>
          </a:lstStyle>
          <a:p>
            <a:r>
              <a:rPr lang="uk-UA" dirty="0"/>
              <a:t>14</a:t>
            </a:r>
            <a:endParaRPr lang="ru-RU" dirty="0"/>
          </a:p>
        </p:txBody>
      </p:sp>
      <p:sp>
        <p:nvSpPr>
          <p:cNvPr id="87" name="TextBox 86"/>
          <p:cNvSpPr txBox="1"/>
          <p:nvPr/>
        </p:nvSpPr>
        <p:spPr>
          <a:xfrm>
            <a:off x="1346647" y="4903623"/>
            <a:ext cx="571935" cy="276999"/>
          </a:xfrm>
          <a:custGeom>
            <a:avLst/>
            <a:gdLst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1935" h="276999">
                <a:moveTo>
                  <a:pt x="0" y="0"/>
                </a:moveTo>
                <a:lnTo>
                  <a:pt x="390304" y="0"/>
                </a:lnTo>
                <a:cubicBezTo>
                  <a:pt x="511173" y="4892"/>
                  <a:pt x="444716" y="120908"/>
                  <a:pt x="571935" y="138500"/>
                </a:cubicBezTo>
                <a:cubicBezTo>
                  <a:pt x="447891" y="146566"/>
                  <a:pt x="504823" y="272108"/>
                  <a:pt x="390304" y="276999"/>
                </a:cubicBezTo>
                <a:lnTo>
                  <a:pt x="0" y="276999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bIns="0" rtlCol="0">
            <a:spAutoFit/>
          </a:bodyPr>
          <a:lstStyle>
            <a:defPPr>
              <a:defRPr lang="ru-RU"/>
            </a:defPPr>
            <a:lvl1pPr algn="ctr">
              <a:defRPr>
                <a:solidFill>
                  <a:schemeClr val="tx1"/>
                </a:solidFill>
                <a:effectLst>
                  <a:glow rad="165100">
                    <a:schemeClr val="accent4">
                      <a:satMod val="175000"/>
                      <a:alpha val="50000"/>
                    </a:schemeClr>
                  </a:glow>
                </a:effectLst>
              </a:defRPr>
            </a:lvl1pPr>
          </a:lstStyle>
          <a:p>
            <a:r>
              <a:rPr lang="uk-UA" dirty="0"/>
              <a:t>13</a:t>
            </a:r>
            <a:endParaRPr lang="ru-RU" dirty="0"/>
          </a:p>
        </p:txBody>
      </p:sp>
      <p:sp>
        <p:nvSpPr>
          <p:cNvPr id="88" name="TextBox 87"/>
          <p:cNvSpPr txBox="1"/>
          <p:nvPr/>
        </p:nvSpPr>
        <p:spPr>
          <a:xfrm>
            <a:off x="1346647" y="4571058"/>
            <a:ext cx="571935" cy="276999"/>
          </a:xfrm>
          <a:custGeom>
            <a:avLst/>
            <a:gdLst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1935" h="276999">
                <a:moveTo>
                  <a:pt x="0" y="0"/>
                </a:moveTo>
                <a:lnTo>
                  <a:pt x="390304" y="0"/>
                </a:lnTo>
                <a:cubicBezTo>
                  <a:pt x="511173" y="4892"/>
                  <a:pt x="444716" y="120908"/>
                  <a:pt x="571935" y="138500"/>
                </a:cubicBezTo>
                <a:cubicBezTo>
                  <a:pt x="447891" y="146566"/>
                  <a:pt x="504823" y="272108"/>
                  <a:pt x="390304" y="276999"/>
                </a:cubicBezTo>
                <a:lnTo>
                  <a:pt x="0" y="276999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bIns="0" rtlCol="0">
            <a:spAutoFit/>
          </a:bodyPr>
          <a:lstStyle>
            <a:defPPr>
              <a:defRPr lang="ru-RU"/>
            </a:defPPr>
            <a:lvl1pPr algn="ctr">
              <a:defRPr>
                <a:solidFill>
                  <a:schemeClr val="tx1"/>
                </a:solidFill>
                <a:effectLst>
                  <a:glow rad="165100">
                    <a:schemeClr val="accent4">
                      <a:satMod val="175000"/>
                      <a:alpha val="50000"/>
                    </a:schemeClr>
                  </a:glow>
                </a:effectLst>
              </a:defRPr>
            </a:lvl1pPr>
          </a:lstStyle>
          <a:p>
            <a:r>
              <a:rPr lang="uk-UA" dirty="0"/>
              <a:t>12</a:t>
            </a:r>
            <a:endParaRPr lang="ru-RU" dirty="0"/>
          </a:p>
        </p:txBody>
      </p:sp>
      <p:sp>
        <p:nvSpPr>
          <p:cNvPr id="89" name="TextBox 88"/>
          <p:cNvSpPr txBox="1"/>
          <p:nvPr/>
        </p:nvSpPr>
        <p:spPr>
          <a:xfrm>
            <a:off x="1346647" y="4238493"/>
            <a:ext cx="571935" cy="276999"/>
          </a:xfrm>
          <a:custGeom>
            <a:avLst/>
            <a:gdLst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1935" h="276999">
                <a:moveTo>
                  <a:pt x="0" y="0"/>
                </a:moveTo>
                <a:lnTo>
                  <a:pt x="390304" y="0"/>
                </a:lnTo>
                <a:cubicBezTo>
                  <a:pt x="511173" y="4892"/>
                  <a:pt x="444716" y="120908"/>
                  <a:pt x="571935" y="138500"/>
                </a:cubicBezTo>
                <a:cubicBezTo>
                  <a:pt x="447891" y="146566"/>
                  <a:pt x="504823" y="272108"/>
                  <a:pt x="390304" y="276999"/>
                </a:cubicBezTo>
                <a:lnTo>
                  <a:pt x="0" y="276999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bIns="0" rtlCol="0">
            <a:spAutoFit/>
          </a:bodyPr>
          <a:lstStyle>
            <a:defPPr>
              <a:defRPr lang="ru-RU"/>
            </a:defPPr>
            <a:lvl1pPr algn="ctr">
              <a:defRPr>
                <a:solidFill>
                  <a:schemeClr val="tx1"/>
                </a:solidFill>
                <a:effectLst>
                  <a:glow rad="165100">
                    <a:schemeClr val="accent4">
                      <a:satMod val="175000"/>
                      <a:alpha val="50000"/>
                    </a:schemeClr>
                  </a:glow>
                </a:effectLst>
              </a:defRPr>
            </a:lvl1pPr>
          </a:lstStyle>
          <a:p>
            <a:r>
              <a:rPr lang="uk-UA" dirty="0"/>
              <a:t>11</a:t>
            </a:r>
            <a:endParaRPr lang="ru-RU" dirty="0"/>
          </a:p>
        </p:txBody>
      </p:sp>
      <p:sp>
        <p:nvSpPr>
          <p:cNvPr id="90" name="TextBox 89"/>
          <p:cNvSpPr txBox="1"/>
          <p:nvPr/>
        </p:nvSpPr>
        <p:spPr>
          <a:xfrm>
            <a:off x="1346647" y="3817549"/>
            <a:ext cx="571935" cy="276999"/>
          </a:xfrm>
          <a:custGeom>
            <a:avLst/>
            <a:gdLst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1935" h="276999">
                <a:moveTo>
                  <a:pt x="0" y="0"/>
                </a:moveTo>
                <a:lnTo>
                  <a:pt x="390304" y="0"/>
                </a:lnTo>
                <a:cubicBezTo>
                  <a:pt x="511173" y="4892"/>
                  <a:pt x="444716" y="120908"/>
                  <a:pt x="571935" y="138500"/>
                </a:cubicBezTo>
                <a:cubicBezTo>
                  <a:pt x="447891" y="146566"/>
                  <a:pt x="504823" y="272108"/>
                  <a:pt x="390304" y="276999"/>
                </a:cubicBezTo>
                <a:lnTo>
                  <a:pt x="0" y="276999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bIns="0" rtlCol="0">
            <a:spAutoFit/>
          </a:bodyPr>
          <a:lstStyle>
            <a:defPPr>
              <a:defRPr lang="ru-RU"/>
            </a:defPPr>
            <a:lvl1pPr algn="ctr">
              <a:defRPr>
                <a:solidFill>
                  <a:schemeClr val="tx1"/>
                </a:solidFill>
                <a:effectLst>
                  <a:glow rad="165100">
                    <a:schemeClr val="accent4">
                      <a:satMod val="175000"/>
                      <a:alpha val="50000"/>
                    </a:schemeClr>
                  </a:glow>
                </a:effectLst>
              </a:defRPr>
            </a:lvl1pPr>
          </a:lstStyle>
          <a:p>
            <a:r>
              <a:rPr lang="uk-UA" dirty="0"/>
              <a:t>10</a:t>
            </a:r>
            <a:endParaRPr lang="ru-RU" dirty="0"/>
          </a:p>
        </p:txBody>
      </p:sp>
      <p:sp>
        <p:nvSpPr>
          <p:cNvPr id="91" name="TextBox 90"/>
          <p:cNvSpPr txBox="1"/>
          <p:nvPr/>
        </p:nvSpPr>
        <p:spPr>
          <a:xfrm>
            <a:off x="1346647" y="3513434"/>
            <a:ext cx="571935" cy="276999"/>
          </a:xfrm>
          <a:custGeom>
            <a:avLst/>
            <a:gdLst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1935" h="276999">
                <a:moveTo>
                  <a:pt x="0" y="0"/>
                </a:moveTo>
                <a:lnTo>
                  <a:pt x="390304" y="0"/>
                </a:lnTo>
                <a:cubicBezTo>
                  <a:pt x="511173" y="4892"/>
                  <a:pt x="444716" y="120908"/>
                  <a:pt x="571935" y="138500"/>
                </a:cubicBezTo>
                <a:cubicBezTo>
                  <a:pt x="447891" y="146566"/>
                  <a:pt x="504823" y="272108"/>
                  <a:pt x="390304" y="276999"/>
                </a:cubicBezTo>
                <a:lnTo>
                  <a:pt x="0" y="276999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bIns="0" rtlCol="0">
            <a:spAutoFit/>
          </a:bodyPr>
          <a:lstStyle>
            <a:defPPr>
              <a:defRPr lang="ru-RU"/>
            </a:defPPr>
            <a:lvl1pPr algn="ctr">
              <a:defRPr>
                <a:solidFill>
                  <a:schemeClr val="tx1"/>
                </a:solidFill>
                <a:effectLst>
                  <a:glow rad="165100">
                    <a:schemeClr val="accent4">
                      <a:satMod val="175000"/>
                      <a:alpha val="50000"/>
                    </a:schemeClr>
                  </a:glow>
                </a:effectLst>
              </a:defRPr>
            </a:lvl1pPr>
          </a:lstStyle>
          <a:p>
            <a:r>
              <a:rPr lang="uk-UA" dirty="0"/>
              <a:t>9</a:t>
            </a:r>
            <a:endParaRPr lang="ru-RU" dirty="0"/>
          </a:p>
        </p:txBody>
      </p:sp>
      <p:sp>
        <p:nvSpPr>
          <p:cNvPr id="92" name="TextBox 91"/>
          <p:cNvSpPr txBox="1"/>
          <p:nvPr/>
        </p:nvSpPr>
        <p:spPr>
          <a:xfrm>
            <a:off x="1346647" y="3209321"/>
            <a:ext cx="571935" cy="276999"/>
          </a:xfrm>
          <a:custGeom>
            <a:avLst/>
            <a:gdLst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1935" h="276999">
                <a:moveTo>
                  <a:pt x="0" y="0"/>
                </a:moveTo>
                <a:lnTo>
                  <a:pt x="390304" y="0"/>
                </a:lnTo>
                <a:cubicBezTo>
                  <a:pt x="511173" y="4892"/>
                  <a:pt x="444716" y="120908"/>
                  <a:pt x="571935" y="138500"/>
                </a:cubicBezTo>
                <a:cubicBezTo>
                  <a:pt x="447891" y="146566"/>
                  <a:pt x="504823" y="272108"/>
                  <a:pt x="390304" y="276999"/>
                </a:cubicBezTo>
                <a:lnTo>
                  <a:pt x="0" y="276999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bIns="0" rtlCol="0">
            <a:spAutoFit/>
          </a:bodyPr>
          <a:lstStyle>
            <a:defPPr>
              <a:defRPr lang="ru-RU"/>
            </a:defPPr>
            <a:lvl1pPr algn="ctr">
              <a:defRPr>
                <a:solidFill>
                  <a:schemeClr val="tx1"/>
                </a:solidFill>
                <a:effectLst>
                  <a:glow rad="165100">
                    <a:schemeClr val="accent4">
                      <a:satMod val="175000"/>
                      <a:alpha val="50000"/>
                    </a:schemeClr>
                  </a:glow>
                </a:effectLst>
              </a:defRPr>
            </a:lvl1pPr>
          </a:lstStyle>
          <a:p>
            <a:r>
              <a:rPr lang="uk-UA" dirty="0"/>
              <a:t>8</a:t>
            </a:r>
            <a:endParaRPr lang="ru-RU" dirty="0"/>
          </a:p>
        </p:txBody>
      </p:sp>
      <p:sp>
        <p:nvSpPr>
          <p:cNvPr id="93" name="TextBox 92"/>
          <p:cNvSpPr txBox="1"/>
          <p:nvPr/>
        </p:nvSpPr>
        <p:spPr>
          <a:xfrm>
            <a:off x="1346647" y="2905208"/>
            <a:ext cx="571935" cy="276999"/>
          </a:xfrm>
          <a:custGeom>
            <a:avLst/>
            <a:gdLst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1935" h="276999">
                <a:moveTo>
                  <a:pt x="0" y="0"/>
                </a:moveTo>
                <a:lnTo>
                  <a:pt x="390304" y="0"/>
                </a:lnTo>
                <a:cubicBezTo>
                  <a:pt x="511173" y="4892"/>
                  <a:pt x="444716" y="120908"/>
                  <a:pt x="571935" y="138500"/>
                </a:cubicBezTo>
                <a:cubicBezTo>
                  <a:pt x="447891" y="146566"/>
                  <a:pt x="504823" y="272108"/>
                  <a:pt x="390304" y="276999"/>
                </a:cubicBezTo>
                <a:lnTo>
                  <a:pt x="0" y="276999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bIns="0" rtlCol="0">
            <a:spAutoFit/>
          </a:bodyPr>
          <a:lstStyle>
            <a:defPPr>
              <a:defRPr lang="ru-RU"/>
            </a:defPPr>
            <a:lvl1pPr algn="ctr">
              <a:defRPr>
                <a:solidFill>
                  <a:schemeClr val="tx1"/>
                </a:solidFill>
                <a:effectLst>
                  <a:glow rad="165100">
                    <a:schemeClr val="accent4">
                      <a:satMod val="175000"/>
                      <a:alpha val="50000"/>
                    </a:schemeClr>
                  </a:glow>
                </a:effectLst>
              </a:defRPr>
            </a:lvl1pPr>
          </a:lstStyle>
          <a:p>
            <a:r>
              <a:rPr lang="uk-UA" dirty="0"/>
              <a:t>7</a:t>
            </a:r>
            <a:endParaRPr lang="ru-RU" dirty="0"/>
          </a:p>
        </p:txBody>
      </p:sp>
      <p:sp>
        <p:nvSpPr>
          <p:cNvPr id="94" name="TextBox 93"/>
          <p:cNvSpPr txBox="1"/>
          <p:nvPr/>
        </p:nvSpPr>
        <p:spPr>
          <a:xfrm>
            <a:off x="1346647" y="2601095"/>
            <a:ext cx="571935" cy="276999"/>
          </a:xfrm>
          <a:custGeom>
            <a:avLst/>
            <a:gdLst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1935" h="276999">
                <a:moveTo>
                  <a:pt x="0" y="0"/>
                </a:moveTo>
                <a:lnTo>
                  <a:pt x="390304" y="0"/>
                </a:lnTo>
                <a:cubicBezTo>
                  <a:pt x="511173" y="4892"/>
                  <a:pt x="444716" y="120908"/>
                  <a:pt x="571935" y="138500"/>
                </a:cubicBezTo>
                <a:cubicBezTo>
                  <a:pt x="447891" y="146566"/>
                  <a:pt x="504823" y="272108"/>
                  <a:pt x="390304" y="276999"/>
                </a:cubicBezTo>
                <a:lnTo>
                  <a:pt x="0" y="276999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bIns="0" rtlCol="0">
            <a:spAutoFit/>
          </a:bodyPr>
          <a:lstStyle>
            <a:defPPr>
              <a:defRPr lang="ru-RU"/>
            </a:defPPr>
            <a:lvl1pPr algn="ctr">
              <a:defRPr>
                <a:solidFill>
                  <a:schemeClr val="tx1"/>
                </a:solidFill>
                <a:effectLst>
                  <a:glow rad="165100">
                    <a:schemeClr val="accent4">
                      <a:satMod val="175000"/>
                      <a:alpha val="50000"/>
                    </a:schemeClr>
                  </a:glow>
                </a:effectLst>
              </a:defRPr>
            </a:lvl1pPr>
          </a:lstStyle>
          <a:p>
            <a:r>
              <a:rPr lang="uk-UA" dirty="0"/>
              <a:t>6</a:t>
            </a:r>
            <a:endParaRPr lang="ru-RU" dirty="0"/>
          </a:p>
        </p:txBody>
      </p:sp>
      <p:sp>
        <p:nvSpPr>
          <p:cNvPr id="95" name="TextBox 94"/>
          <p:cNvSpPr txBox="1"/>
          <p:nvPr/>
        </p:nvSpPr>
        <p:spPr>
          <a:xfrm>
            <a:off x="1346647" y="2171617"/>
            <a:ext cx="571935" cy="276999"/>
          </a:xfrm>
          <a:custGeom>
            <a:avLst/>
            <a:gdLst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1935" h="276999">
                <a:moveTo>
                  <a:pt x="0" y="0"/>
                </a:moveTo>
                <a:lnTo>
                  <a:pt x="390304" y="0"/>
                </a:lnTo>
                <a:cubicBezTo>
                  <a:pt x="511173" y="4892"/>
                  <a:pt x="444716" y="120908"/>
                  <a:pt x="571935" y="138500"/>
                </a:cubicBezTo>
                <a:cubicBezTo>
                  <a:pt x="447891" y="146566"/>
                  <a:pt x="504823" y="272108"/>
                  <a:pt x="390304" y="276999"/>
                </a:cubicBezTo>
                <a:lnTo>
                  <a:pt x="0" y="276999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bIns="0" rtlCol="0">
            <a:spAutoFit/>
          </a:bodyPr>
          <a:lstStyle>
            <a:defPPr>
              <a:defRPr lang="ru-RU"/>
            </a:defPPr>
            <a:lvl1pPr algn="ctr">
              <a:defRPr>
                <a:solidFill>
                  <a:schemeClr val="tx1"/>
                </a:solidFill>
                <a:effectLst>
                  <a:glow rad="165100">
                    <a:schemeClr val="accent4">
                      <a:satMod val="175000"/>
                      <a:alpha val="50000"/>
                    </a:schemeClr>
                  </a:glow>
                </a:effectLst>
              </a:defRPr>
            </a:lvl1pPr>
          </a:lstStyle>
          <a:p>
            <a:r>
              <a:rPr lang="uk-UA" dirty="0"/>
              <a:t>5</a:t>
            </a:r>
            <a:endParaRPr lang="ru-RU" dirty="0"/>
          </a:p>
        </p:txBody>
      </p:sp>
      <p:sp>
        <p:nvSpPr>
          <p:cNvPr id="96" name="TextBox 95"/>
          <p:cNvSpPr txBox="1"/>
          <p:nvPr/>
        </p:nvSpPr>
        <p:spPr>
          <a:xfrm>
            <a:off x="1346647" y="1860212"/>
            <a:ext cx="571935" cy="276999"/>
          </a:xfrm>
          <a:custGeom>
            <a:avLst/>
            <a:gdLst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1935" h="276999">
                <a:moveTo>
                  <a:pt x="0" y="0"/>
                </a:moveTo>
                <a:lnTo>
                  <a:pt x="390304" y="0"/>
                </a:lnTo>
                <a:cubicBezTo>
                  <a:pt x="511173" y="4892"/>
                  <a:pt x="444716" y="120908"/>
                  <a:pt x="571935" y="138500"/>
                </a:cubicBezTo>
                <a:cubicBezTo>
                  <a:pt x="447891" y="146566"/>
                  <a:pt x="504823" y="272108"/>
                  <a:pt x="390304" y="276999"/>
                </a:cubicBezTo>
                <a:lnTo>
                  <a:pt x="0" y="276999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bIns="0" rtlCol="0">
            <a:spAutoFit/>
          </a:bodyPr>
          <a:lstStyle>
            <a:defPPr>
              <a:defRPr lang="ru-RU"/>
            </a:defPPr>
            <a:lvl1pPr algn="ctr">
              <a:defRPr>
                <a:solidFill>
                  <a:schemeClr val="tx1"/>
                </a:solidFill>
                <a:effectLst>
                  <a:glow rad="165100">
                    <a:schemeClr val="accent4">
                      <a:satMod val="175000"/>
                      <a:alpha val="50000"/>
                    </a:schemeClr>
                  </a:glow>
                </a:effectLst>
              </a:defRPr>
            </a:lvl1pPr>
          </a:lstStyle>
          <a:p>
            <a:r>
              <a:rPr lang="uk-UA" dirty="0"/>
              <a:t>4</a:t>
            </a:r>
            <a:endParaRPr lang="ru-RU" dirty="0"/>
          </a:p>
        </p:txBody>
      </p:sp>
      <p:sp>
        <p:nvSpPr>
          <p:cNvPr id="97" name="TextBox 96"/>
          <p:cNvSpPr txBox="1"/>
          <p:nvPr/>
        </p:nvSpPr>
        <p:spPr>
          <a:xfrm>
            <a:off x="1346647" y="1548806"/>
            <a:ext cx="571935" cy="276999"/>
          </a:xfrm>
          <a:custGeom>
            <a:avLst/>
            <a:gdLst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1935" h="276999">
                <a:moveTo>
                  <a:pt x="0" y="0"/>
                </a:moveTo>
                <a:lnTo>
                  <a:pt x="390304" y="0"/>
                </a:lnTo>
                <a:cubicBezTo>
                  <a:pt x="511173" y="4892"/>
                  <a:pt x="444716" y="120908"/>
                  <a:pt x="571935" y="138500"/>
                </a:cubicBezTo>
                <a:cubicBezTo>
                  <a:pt x="447891" y="146566"/>
                  <a:pt x="504823" y="272108"/>
                  <a:pt x="390304" y="276999"/>
                </a:cubicBezTo>
                <a:lnTo>
                  <a:pt x="0" y="276999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bIns="0" rtlCol="0">
            <a:spAutoFit/>
          </a:bodyPr>
          <a:lstStyle>
            <a:defPPr>
              <a:defRPr lang="ru-RU"/>
            </a:defPPr>
            <a:lvl1pPr algn="ctr">
              <a:defRPr>
                <a:solidFill>
                  <a:schemeClr val="tx1"/>
                </a:solidFill>
                <a:effectLst>
                  <a:glow rad="165100">
                    <a:schemeClr val="accent4">
                      <a:satMod val="175000"/>
                      <a:alpha val="50000"/>
                    </a:schemeClr>
                  </a:glow>
                </a:effectLst>
              </a:defRPr>
            </a:lvl1pPr>
          </a:lstStyle>
          <a:p>
            <a:r>
              <a:rPr lang="uk-UA" dirty="0"/>
              <a:t>3</a:t>
            </a:r>
            <a:endParaRPr lang="ru-RU" dirty="0"/>
          </a:p>
        </p:txBody>
      </p:sp>
      <p:sp>
        <p:nvSpPr>
          <p:cNvPr id="98" name="TextBox 97"/>
          <p:cNvSpPr txBox="1"/>
          <p:nvPr/>
        </p:nvSpPr>
        <p:spPr>
          <a:xfrm>
            <a:off x="1346647" y="1237400"/>
            <a:ext cx="571935" cy="276999"/>
          </a:xfrm>
          <a:custGeom>
            <a:avLst/>
            <a:gdLst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1935" h="276999">
                <a:moveTo>
                  <a:pt x="0" y="0"/>
                </a:moveTo>
                <a:lnTo>
                  <a:pt x="390304" y="0"/>
                </a:lnTo>
                <a:cubicBezTo>
                  <a:pt x="511173" y="4892"/>
                  <a:pt x="444716" y="120908"/>
                  <a:pt x="571935" y="138500"/>
                </a:cubicBezTo>
                <a:cubicBezTo>
                  <a:pt x="447891" y="146566"/>
                  <a:pt x="504823" y="272108"/>
                  <a:pt x="390304" y="276999"/>
                </a:cubicBezTo>
                <a:lnTo>
                  <a:pt x="0" y="276999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bIns="0" rtlCol="0">
            <a:spAutoFit/>
          </a:bodyPr>
          <a:lstStyle>
            <a:defPPr>
              <a:defRPr lang="ru-RU"/>
            </a:defPPr>
            <a:lvl1pPr algn="ctr">
              <a:defRPr>
                <a:solidFill>
                  <a:schemeClr val="tx1"/>
                </a:solidFill>
                <a:effectLst>
                  <a:glow rad="165100">
                    <a:schemeClr val="accent4">
                      <a:satMod val="175000"/>
                      <a:alpha val="50000"/>
                    </a:schemeClr>
                  </a:glow>
                </a:effectLst>
              </a:defRPr>
            </a:lvl1pPr>
          </a:lstStyle>
          <a:p>
            <a:r>
              <a:rPr lang="uk-UA" dirty="0"/>
              <a:t>2</a:t>
            </a:r>
            <a:endParaRPr lang="ru-RU" dirty="0"/>
          </a:p>
        </p:txBody>
      </p:sp>
      <p:sp>
        <p:nvSpPr>
          <p:cNvPr id="99" name="TextBox 98"/>
          <p:cNvSpPr txBox="1"/>
          <p:nvPr/>
        </p:nvSpPr>
        <p:spPr>
          <a:xfrm>
            <a:off x="1346647" y="925994"/>
            <a:ext cx="571935" cy="276999"/>
          </a:xfrm>
          <a:custGeom>
            <a:avLst/>
            <a:gdLst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14 h 277013"/>
              <a:gd name="connsiteX1" fmla="*/ 390304 w 571935"/>
              <a:gd name="connsiteY1" fmla="*/ 14 h 277013"/>
              <a:gd name="connsiteX2" fmla="*/ 571935 w 571935"/>
              <a:gd name="connsiteY2" fmla="*/ 138514 h 277013"/>
              <a:gd name="connsiteX3" fmla="*/ 390304 w 571935"/>
              <a:gd name="connsiteY3" fmla="*/ 277013 h 277013"/>
              <a:gd name="connsiteX4" fmla="*/ 0 w 571935"/>
              <a:gd name="connsiteY4" fmla="*/ 277013 h 277013"/>
              <a:gd name="connsiteX5" fmla="*/ 0 w 571935"/>
              <a:gd name="connsiteY5" fmla="*/ 14 h 277013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  <a:gd name="connsiteX0" fmla="*/ 0 w 571935"/>
              <a:gd name="connsiteY0" fmla="*/ 0 h 276999"/>
              <a:gd name="connsiteX1" fmla="*/ 390304 w 571935"/>
              <a:gd name="connsiteY1" fmla="*/ 0 h 276999"/>
              <a:gd name="connsiteX2" fmla="*/ 571935 w 571935"/>
              <a:gd name="connsiteY2" fmla="*/ 138500 h 276999"/>
              <a:gd name="connsiteX3" fmla="*/ 390304 w 571935"/>
              <a:gd name="connsiteY3" fmla="*/ 276999 h 276999"/>
              <a:gd name="connsiteX4" fmla="*/ 0 w 571935"/>
              <a:gd name="connsiteY4" fmla="*/ 276999 h 276999"/>
              <a:gd name="connsiteX5" fmla="*/ 0 w 571935"/>
              <a:gd name="connsiteY5" fmla="*/ 0 h 276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1935" h="276999">
                <a:moveTo>
                  <a:pt x="0" y="0"/>
                </a:moveTo>
                <a:lnTo>
                  <a:pt x="390304" y="0"/>
                </a:lnTo>
                <a:cubicBezTo>
                  <a:pt x="511173" y="4892"/>
                  <a:pt x="444716" y="120908"/>
                  <a:pt x="571935" y="138500"/>
                </a:cubicBezTo>
                <a:cubicBezTo>
                  <a:pt x="447891" y="146566"/>
                  <a:pt x="504823" y="272108"/>
                  <a:pt x="390304" y="276999"/>
                </a:cubicBezTo>
                <a:lnTo>
                  <a:pt x="0" y="276999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bIns="0" rtlCol="0">
            <a:spAutoFit/>
          </a:bodyPr>
          <a:lstStyle/>
          <a:p>
            <a:pPr algn="ctr"/>
            <a:r>
              <a:rPr lang="uk-UA" dirty="0" smtClean="0">
                <a:solidFill>
                  <a:schemeClr val="tx1"/>
                </a:solidFill>
                <a:effectLst>
                  <a:glow rad="165100">
                    <a:schemeClr val="accent4">
                      <a:satMod val="175000"/>
                      <a:alpha val="50000"/>
                    </a:schemeClr>
                  </a:glow>
                </a:effectLst>
              </a:rPr>
              <a:t>1</a:t>
            </a:r>
            <a:endParaRPr lang="ru-RU" dirty="0">
              <a:solidFill>
                <a:schemeClr val="tx1"/>
              </a:solidFill>
              <a:effectLst>
                <a:glow rad="165100">
                  <a:schemeClr val="accent4">
                    <a:satMod val="175000"/>
                    <a:alpha val="50000"/>
                  </a:schemeClr>
                </a:glow>
              </a:effectLst>
            </a:endParaRPr>
          </a:p>
        </p:txBody>
      </p:sp>
      <p:sp>
        <p:nvSpPr>
          <p:cNvPr id="100" name="Стрелка углом 99"/>
          <p:cNvSpPr/>
          <p:nvPr/>
        </p:nvSpPr>
        <p:spPr>
          <a:xfrm rot="5400000">
            <a:off x="709828" y="-206457"/>
            <a:ext cx="405476" cy="1833001"/>
          </a:xfrm>
          <a:prstGeom prst="bentArrow">
            <a:avLst>
              <a:gd name="adj1" fmla="val 78278"/>
              <a:gd name="adj2" fmla="val 50000"/>
              <a:gd name="adj3" fmla="val 12451"/>
              <a:gd name="adj4" fmla="val 40494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270" lIns="36000" rtlCol="0" anchor="t"/>
          <a:lstStyle/>
          <a:p>
            <a:r>
              <a:rPr lang="uk-UA" sz="1400" dirty="0" smtClean="0">
                <a:solidFill>
                  <a:schemeClr val="tx1"/>
                </a:solidFill>
              </a:rPr>
              <a:t>Найвищій</a:t>
            </a:r>
            <a:r>
              <a:rPr lang="uk-UA" sz="1600" dirty="0" smtClean="0">
                <a:solidFill>
                  <a:schemeClr val="tx1"/>
                </a:solidFill>
              </a:rPr>
              <a:t> </a:t>
            </a:r>
            <a:r>
              <a:rPr lang="uk-UA" sz="1400" dirty="0" smtClean="0">
                <a:solidFill>
                  <a:schemeClr val="tx1"/>
                </a:solidFill>
              </a:rPr>
              <a:t>пріоритет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02" name="Скругленный прямоугольник 101"/>
          <p:cNvSpPr/>
          <p:nvPr/>
        </p:nvSpPr>
        <p:spPr>
          <a:xfrm>
            <a:off x="6373639" y="4367587"/>
            <a:ext cx="2580238" cy="1778554"/>
          </a:xfrm>
          <a:prstGeom prst="roundRec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Результат розстановки пріоритетів</a:t>
            </a:r>
            <a:endParaRPr lang="ru-RU" sz="2400" dirty="0"/>
          </a:p>
        </p:txBody>
      </p:sp>
      <p:sp>
        <p:nvSpPr>
          <p:cNvPr id="44" name="Rectangle 2"/>
          <p:cNvSpPr txBox="1">
            <a:spLocks noChangeArrowheads="1"/>
          </p:cNvSpPr>
          <p:nvPr/>
        </p:nvSpPr>
        <p:spPr>
          <a:xfrm>
            <a:off x="0" y="0"/>
            <a:ext cx="9144000" cy="8216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000" b="1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+mj-cs"/>
              </a:defRPr>
            </a:lvl1pPr>
          </a:lstStyle>
          <a:p>
            <a:r>
              <a:rPr lang="uk-UA" altLang="ru-RU" sz="3200" dirty="0"/>
              <a:t>Варіанти розстановки пріоритетів з </a:t>
            </a:r>
            <a:r>
              <a:rPr lang="uk-UA" altLang="ru-RU" sz="3200" dirty="0" smtClean="0"/>
              <a:t>орієнтацією</a:t>
            </a:r>
            <a:r>
              <a:rPr lang="en-US" altLang="ru-RU" sz="3200" dirty="0" smtClean="0"/>
              <a:t/>
            </a:r>
            <a:br>
              <a:rPr lang="en-US" altLang="ru-RU" sz="3200" dirty="0" smtClean="0"/>
            </a:br>
            <a:r>
              <a:rPr lang="en-US" altLang="ru-RU" sz="3200" dirty="0" smtClean="0"/>
              <a:t>                               </a:t>
            </a:r>
            <a:r>
              <a:rPr lang="uk-UA" altLang="ru-RU" sz="3200" dirty="0" smtClean="0"/>
              <a:t> </a:t>
            </a:r>
            <a:r>
              <a:rPr lang="uk-UA" altLang="ru-RU" sz="3200" dirty="0"/>
              <a:t>на </a:t>
            </a:r>
            <a:r>
              <a:rPr lang="uk-UA" altLang="ru-RU" sz="3200" u="sng" dirty="0">
                <a:solidFill>
                  <a:schemeClr val="tx1"/>
                </a:solidFill>
              </a:rPr>
              <a:t>спеціальність</a:t>
            </a:r>
            <a:endParaRPr lang="ru-RU" altLang="ru-RU" sz="3200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471554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 animBg="1"/>
      <p:bldP spid="102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209704"/>
            <a:ext cx="8229600" cy="649287"/>
          </a:xfrm>
        </p:spPr>
        <p:txBody>
          <a:bodyPr>
            <a:normAutofit/>
          </a:bodyPr>
          <a:lstStyle/>
          <a:p>
            <a:pPr algn="r"/>
            <a:r>
              <a:rPr lang="uk-UA" altLang="ru-RU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Умови прийому до </a:t>
            </a:r>
            <a:r>
              <a:rPr lang="uk-UA" altLang="ru-RU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ВНЗ</a:t>
            </a:r>
            <a:r>
              <a:rPr lang="en-US" altLang="ru-RU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uk-UA" altLang="ru-RU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у 2015 р.</a:t>
            </a:r>
            <a:endParaRPr lang="ru-RU" altLang="ru-RU" sz="2800" b="1" dirty="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" name="Rectangle 2"/>
          <p:cNvSpPr txBox="1">
            <a:spLocks noChangeArrowheads="1"/>
          </p:cNvSpPr>
          <p:nvPr/>
        </p:nvSpPr>
        <p:spPr>
          <a:xfrm>
            <a:off x="0" y="-12007"/>
            <a:ext cx="9144000" cy="649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000" b="1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+mj-cs"/>
              </a:defRPr>
            </a:lvl1pPr>
          </a:lstStyle>
          <a:p>
            <a:r>
              <a:rPr lang="uk-UA" altLang="ru-RU" dirty="0"/>
              <a:t>Варіанти розстановки пріоритетів</a:t>
            </a:r>
            <a:endParaRPr lang="ru-RU" altLang="ru-RU" dirty="0"/>
          </a:p>
        </p:txBody>
      </p:sp>
      <p:sp>
        <p:nvSpPr>
          <p:cNvPr id="62" name="TextBox 61"/>
          <p:cNvSpPr txBox="1"/>
          <p:nvPr/>
        </p:nvSpPr>
        <p:spPr>
          <a:xfrm>
            <a:off x="4400550" y="5100165"/>
            <a:ext cx="4648200" cy="1225868"/>
          </a:xfrm>
          <a:prstGeom prst="round2DiagRect">
            <a:avLst/>
          </a:prstGeom>
          <a:solidFill>
            <a:srgbClr val="FFC000"/>
          </a:solidFill>
        </p:spPr>
        <p:txBody>
          <a:bodyPr wrap="square" tIns="0" bIns="0" rtlCol="0">
            <a:spAutoFit/>
          </a:bodyPr>
          <a:lstStyle/>
          <a:p>
            <a:pPr algn="ctr"/>
            <a:r>
              <a:rPr lang="uk-UA" sz="2400" dirty="0" smtClean="0">
                <a:solidFill>
                  <a:srgbClr val="7030A0"/>
                </a:solidFill>
              </a:rPr>
              <a:t>Можна подати лише до 5 </a:t>
            </a:r>
            <a:r>
              <a:rPr lang="uk-UA" sz="2400" dirty="0" err="1" smtClean="0">
                <a:solidFill>
                  <a:srgbClr val="7030A0"/>
                </a:solidFill>
              </a:rPr>
              <a:t>ВНЗ</a:t>
            </a:r>
            <a:endParaRPr lang="uk-UA" sz="2400" dirty="0" smtClean="0">
              <a:solidFill>
                <a:srgbClr val="7030A0"/>
              </a:solidFill>
            </a:endParaRPr>
          </a:p>
          <a:p>
            <a:pPr algn="ctr"/>
            <a:r>
              <a:rPr lang="uk-UA" sz="2400" b="1" dirty="0" smtClean="0"/>
              <a:t>Правильно </a:t>
            </a:r>
            <a:r>
              <a:rPr lang="uk-UA" sz="2400" b="1" dirty="0" err="1" smtClean="0"/>
              <a:t>розставте</a:t>
            </a:r>
            <a:r>
              <a:rPr lang="uk-UA" sz="2400" b="1" dirty="0" smtClean="0"/>
              <a:t> пріоритети</a:t>
            </a:r>
          </a:p>
          <a:p>
            <a:pPr algn="ctr"/>
            <a:r>
              <a:rPr lang="uk-UA" sz="2400" dirty="0" smtClean="0">
                <a:solidFill>
                  <a:srgbClr val="0070C0"/>
                </a:solidFill>
              </a:rPr>
              <a:t>Від 1 до 15, </a:t>
            </a:r>
            <a:r>
              <a:rPr lang="uk-UA" sz="2400" i="1" dirty="0" smtClean="0">
                <a:solidFill>
                  <a:srgbClr val="0070C0"/>
                </a:solidFill>
              </a:rPr>
              <a:t>де 1 найвищій</a:t>
            </a:r>
            <a:endParaRPr lang="ru-RU" sz="2400" i="1" dirty="0">
              <a:solidFill>
                <a:srgbClr val="0070C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686300" y="773518"/>
            <a:ext cx="4276725" cy="851297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000" dirty="0" smtClean="0"/>
              <a:t>Варіант розстановки пріоритетів з орієнтацією на </a:t>
            </a:r>
            <a:r>
              <a:rPr lang="uk-UA" sz="2400" b="1" u="sng" dirty="0" smtClean="0">
                <a:solidFill>
                  <a:schemeClr val="tx1"/>
                </a:solidFill>
              </a:rPr>
              <a:t>спеціальність</a:t>
            </a:r>
            <a:endParaRPr lang="ru-RU" sz="2000" b="1" u="sng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0223" y="773517"/>
            <a:ext cx="4305102" cy="851297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000" dirty="0" smtClean="0"/>
              <a:t>Варіант розстановки пріоритетів з орієнтацією на </a:t>
            </a:r>
            <a:r>
              <a:rPr lang="uk-UA" sz="2400" b="1" u="sng" dirty="0" err="1" smtClean="0">
                <a:solidFill>
                  <a:schemeClr val="tx1"/>
                </a:solidFill>
              </a:rPr>
              <a:t>ВНЗ</a:t>
            </a:r>
            <a:endParaRPr lang="ru-RU" sz="2000" b="1" u="sng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14499" y="2363091"/>
            <a:ext cx="5581652" cy="1454870"/>
          </a:xfrm>
          <a:prstGeom prst="roundRec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/>
              <a:t>Можуть бути й інші </a:t>
            </a:r>
            <a:r>
              <a:rPr lang="uk-UA" sz="3200" dirty="0" smtClean="0"/>
              <a:t>варіанти розстановки пріоритетів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99976948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9" dur="750" spd="-100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48148E-6 L 0.26268 -0.17894 " pathEditMode="relative" rAng="0" ptsTypes="AA">
                                      <p:cBhvr>
                                        <p:cTn id="15" dur="750" spd="-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125" y="-89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48148E-6 L -0.23385 -0.17662 " pathEditMode="relative" rAng="0" ptsTypes="AA">
                                      <p:cBhvr>
                                        <p:cTn id="21" dur="750" spd="-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01" y="-88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25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5" grpId="1"/>
      <p:bldP spid="44" grpId="0" animBg="1"/>
      <p:bldP spid="44" grpId="1" animBg="1"/>
      <p:bldP spid="7" grpId="0" animBg="1"/>
      <p:bldP spid="7" grpId="1" animBg="1"/>
      <p:bldP spid="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809625" y="2044226"/>
            <a:ext cx="7358338" cy="2070574"/>
          </a:xfrm>
          <a:prstGeom prst="roundRec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/>
              <a:t>З 2 серпня, після оприлюднення рейтингових списків, починається процедура зарахування за хвилями</a:t>
            </a:r>
            <a:endParaRPr lang="uk-UA" sz="3200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49287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 defTabSz="914400"/>
            <a:r>
              <a:rPr lang="uk-UA" altLang="ru-RU" sz="4000" b="1" dirty="0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Умови прийому до </a:t>
            </a:r>
            <a:r>
              <a:rPr lang="uk-UA" altLang="ru-RU" sz="4000" b="1" dirty="0" err="1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ВНЗ</a:t>
            </a:r>
            <a:r>
              <a:rPr lang="en-US" altLang="ru-RU" sz="4000" b="1" dirty="0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uk-UA" altLang="ru-RU" sz="4000" b="1" dirty="0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у 2015 р.</a:t>
            </a:r>
            <a:endParaRPr lang="ru-RU" altLang="ru-RU" sz="4000" b="1" dirty="0">
              <a:solidFill>
                <a:srgbClr val="7030A0"/>
              </a:solidFill>
              <a:effectLst>
                <a:glow rad="1270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5509740"/>
            <a:ext cx="4648200" cy="1225868"/>
          </a:xfrm>
          <a:prstGeom prst="round2DiagRect">
            <a:avLst/>
          </a:prstGeom>
          <a:solidFill>
            <a:srgbClr val="FFC000"/>
          </a:solidFill>
        </p:spPr>
        <p:txBody>
          <a:bodyPr wrap="square" tIns="0" bIns="0" rtlCol="0">
            <a:spAutoFit/>
          </a:bodyPr>
          <a:lstStyle/>
          <a:p>
            <a:pPr algn="ctr"/>
            <a:r>
              <a:rPr lang="uk-UA" sz="2400" dirty="0" smtClean="0">
                <a:solidFill>
                  <a:srgbClr val="7030A0"/>
                </a:solidFill>
              </a:rPr>
              <a:t>Можна подати лише до 5 </a:t>
            </a:r>
            <a:r>
              <a:rPr lang="uk-UA" sz="2400" dirty="0" err="1" smtClean="0">
                <a:solidFill>
                  <a:srgbClr val="7030A0"/>
                </a:solidFill>
              </a:rPr>
              <a:t>ВНЗ</a:t>
            </a:r>
            <a:endParaRPr lang="uk-UA" sz="2400" dirty="0" smtClean="0">
              <a:solidFill>
                <a:srgbClr val="7030A0"/>
              </a:solidFill>
            </a:endParaRPr>
          </a:p>
          <a:p>
            <a:pPr algn="ctr"/>
            <a:r>
              <a:rPr lang="uk-UA" sz="2400" b="1" dirty="0" smtClean="0"/>
              <a:t>Правильно </a:t>
            </a:r>
            <a:r>
              <a:rPr lang="uk-UA" sz="2400" b="1" dirty="0" err="1" smtClean="0"/>
              <a:t>розставте</a:t>
            </a:r>
            <a:r>
              <a:rPr lang="uk-UA" sz="2400" b="1" dirty="0" smtClean="0"/>
              <a:t> пріоритети</a:t>
            </a:r>
          </a:p>
          <a:p>
            <a:pPr algn="ctr"/>
            <a:r>
              <a:rPr lang="uk-UA" sz="2400" dirty="0" smtClean="0">
                <a:solidFill>
                  <a:srgbClr val="0070C0"/>
                </a:solidFill>
              </a:rPr>
              <a:t>Від 1 до 15, </a:t>
            </a:r>
            <a:r>
              <a:rPr lang="uk-UA" sz="2400" i="1" dirty="0" smtClean="0">
                <a:solidFill>
                  <a:srgbClr val="0070C0"/>
                </a:solidFill>
              </a:rPr>
              <a:t>де 1 найвищій</a:t>
            </a:r>
            <a:endParaRPr lang="ru-RU" sz="24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8749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22222E-6 L 0.00208 0.86736 " pathEditMode="relative" rAng="0" ptsTypes="AA">
                                      <p:cBhvr>
                                        <p:cTn id="11" dur="750" spd="-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4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5" grpId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740431" y="825026"/>
            <a:ext cx="7358338" cy="11656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З 2 серпня, після оприлюднення рейтингових списків, починається процедура зарахування за хвилями</a:t>
            </a:r>
            <a:endParaRPr lang="uk-UA" sz="2400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49287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 defTabSz="914400"/>
            <a:r>
              <a:rPr lang="uk-UA" altLang="ru-RU" sz="4000" b="1" dirty="0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Умови прийому до </a:t>
            </a:r>
            <a:r>
              <a:rPr lang="uk-UA" altLang="ru-RU" sz="4000" b="1" dirty="0" err="1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ВНЗ</a:t>
            </a:r>
            <a:r>
              <a:rPr lang="en-US" altLang="ru-RU" sz="4000" b="1" dirty="0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uk-UA" altLang="ru-RU" sz="4000" b="1" dirty="0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у 2015 р.</a:t>
            </a:r>
            <a:endParaRPr lang="ru-RU" altLang="ru-RU" sz="4000" b="1" dirty="0">
              <a:solidFill>
                <a:srgbClr val="7030A0"/>
              </a:solidFill>
              <a:effectLst>
                <a:glow rad="1270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5509740"/>
            <a:ext cx="4648200" cy="1225868"/>
          </a:xfrm>
          <a:prstGeom prst="round2DiagRect">
            <a:avLst/>
          </a:prstGeom>
          <a:solidFill>
            <a:srgbClr val="FFC000"/>
          </a:solidFill>
        </p:spPr>
        <p:txBody>
          <a:bodyPr wrap="square" tIns="0" bIns="0" rtlCol="0">
            <a:spAutoFit/>
          </a:bodyPr>
          <a:lstStyle/>
          <a:p>
            <a:pPr algn="ctr"/>
            <a:r>
              <a:rPr lang="uk-UA" sz="2400" dirty="0" smtClean="0">
                <a:solidFill>
                  <a:srgbClr val="7030A0"/>
                </a:solidFill>
              </a:rPr>
              <a:t>Можна подати лише до 5 </a:t>
            </a:r>
            <a:r>
              <a:rPr lang="uk-UA" sz="2400" dirty="0" err="1" smtClean="0">
                <a:solidFill>
                  <a:srgbClr val="7030A0"/>
                </a:solidFill>
              </a:rPr>
              <a:t>ВНЗ</a:t>
            </a:r>
            <a:endParaRPr lang="uk-UA" sz="2400" dirty="0" smtClean="0">
              <a:solidFill>
                <a:srgbClr val="7030A0"/>
              </a:solidFill>
            </a:endParaRPr>
          </a:p>
          <a:p>
            <a:pPr algn="ctr"/>
            <a:r>
              <a:rPr lang="uk-UA" sz="2400" b="1" dirty="0" smtClean="0"/>
              <a:t>Правильно </a:t>
            </a:r>
            <a:r>
              <a:rPr lang="uk-UA" sz="2400" b="1" dirty="0" err="1" smtClean="0"/>
              <a:t>розставте</a:t>
            </a:r>
            <a:r>
              <a:rPr lang="uk-UA" sz="2400" b="1" dirty="0" smtClean="0"/>
              <a:t> пріоритети</a:t>
            </a:r>
          </a:p>
          <a:p>
            <a:pPr algn="ctr"/>
            <a:r>
              <a:rPr lang="uk-UA" sz="2400" dirty="0" smtClean="0">
                <a:solidFill>
                  <a:srgbClr val="0070C0"/>
                </a:solidFill>
              </a:rPr>
              <a:t>Від 1 до 15, </a:t>
            </a:r>
            <a:r>
              <a:rPr lang="uk-UA" sz="2400" i="1" dirty="0" smtClean="0">
                <a:solidFill>
                  <a:srgbClr val="0070C0"/>
                </a:solidFill>
              </a:rPr>
              <a:t>де 1 найвищій</a:t>
            </a:r>
            <a:endParaRPr lang="ru-RU" sz="2400" i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2660" y="2608083"/>
            <a:ext cx="6823654" cy="1955371"/>
          </a:xfrm>
          <a:prstGeom prst="roundRect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pPr algn="ctr"/>
            <a:r>
              <a:rPr lang="uk-UA" sz="2800" dirty="0" smtClean="0"/>
              <a:t>Пріоритети в заявах вносяться до єдиної державної електронної бази і </a:t>
            </a:r>
            <a:r>
              <a:rPr lang="uk-UA" sz="3200" b="1" u="sng" dirty="0" smtClean="0">
                <a:solidFill>
                  <a:srgbClr val="C00000"/>
                </a:solidFill>
              </a:rPr>
              <a:t>не</a:t>
            </a:r>
            <a:r>
              <a:rPr lang="uk-UA" sz="2800" dirty="0" smtClean="0"/>
              <a:t> можуть бути ЗМІНЕНІ протягом вступної кампанії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955083970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-49362"/>
            <a:ext cx="9144000" cy="7191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000" b="1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+mj-cs"/>
              </a:defRPr>
            </a:lvl1pPr>
          </a:lstStyle>
          <a:p>
            <a:r>
              <a:rPr lang="uk-UA" altLang="ru-RU" dirty="0"/>
              <a:t>Особливості прийому до </a:t>
            </a:r>
            <a:r>
              <a:rPr lang="uk-UA" altLang="ru-RU" dirty="0" err="1"/>
              <a:t>ВНЗ</a:t>
            </a:r>
            <a:r>
              <a:rPr lang="en-US" altLang="ru-RU" dirty="0"/>
              <a:t> </a:t>
            </a:r>
            <a:r>
              <a:rPr lang="uk-UA" altLang="ru-RU" dirty="0"/>
              <a:t>у 2015 р.</a:t>
            </a:r>
            <a:endParaRPr lang="ru-RU" altLang="ru-RU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50825" y="878948"/>
            <a:ext cx="8642350" cy="568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indent="-358775" algn="l">
              <a:lnSpc>
                <a:spcPct val="80000"/>
              </a:lnSpc>
            </a:pPr>
            <a:r>
              <a:rPr lang="uk-UA" alt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5. Кожен сертифікат </a:t>
            </a:r>
            <a:r>
              <a:rPr lang="uk-UA" altLang="uk-UA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ЗНО</a:t>
            </a:r>
            <a:r>
              <a:rPr lang="uk-UA" alt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може мати свій коефіцієнт для кожної спеціальності.</a:t>
            </a:r>
          </a:p>
          <a:p>
            <a:pPr algn="l">
              <a:lnSpc>
                <a:spcPct val="80000"/>
              </a:lnSpc>
            </a:pPr>
            <a:r>
              <a:rPr lang="uk-UA" alt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Коефіцієнт сертифікатів для кожної спеціальності встановлюється правилами набору конкретного </a:t>
            </a:r>
            <a:r>
              <a:rPr lang="uk-UA" altLang="uk-UA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ВНЗ</a:t>
            </a:r>
            <a:r>
              <a:rPr lang="uk-UA" alt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l">
              <a:lnSpc>
                <a:spcPct val="80000"/>
              </a:lnSpc>
            </a:pPr>
            <a:r>
              <a:rPr lang="uk-UA" alt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Коефіцієнт </a:t>
            </a:r>
            <a:r>
              <a:rPr lang="uk-UA" alt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може мати значення - 0,2</a:t>
            </a:r>
            <a:r>
              <a:rPr lang="uk-UA" altLang="uk-UA" sz="2000" dirty="0">
                <a:latin typeface="Arial" panose="020B0604020202020204" pitchFamily="34" charset="0"/>
                <a:cs typeface="Arial" panose="020B0604020202020204" pitchFamily="34" charset="0"/>
              </a:rPr>
              <a:t>; 0,3; </a:t>
            </a:r>
            <a:r>
              <a:rPr lang="uk-UA" alt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0,4 тощо.</a:t>
            </a:r>
          </a:p>
          <a:p>
            <a:pPr>
              <a:lnSpc>
                <a:spcPct val="80000"/>
              </a:lnSpc>
            </a:pPr>
            <a:endParaRPr lang="uk-UA" altLang="uk-UA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uk-UA" altLang="ru-RU" sz="2000" u="sng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Конкурсний бал обчислюється: </a:t>
            </a:r>
          </a:p>
          <a:p>
            <a:pPr>
              <a:lnSpc>
                <a:spcPct val="80000"/>
              </a:lnSpc>
            </a:pPr>
            <a:endParaRPr lang="uk-UA" altLang="ru-RU" sz="2000" u="sng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uk-UA" altLang="ru-RU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сертифікат </a:t>
            </a:r>
            <a:r>
              <a:rPr lang="uk-UA" altLang="ru-RU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ЗНО</a:t>
            </a:r>
            <a:r>
              <a:rPr lang="uk-UA" altLang="ru-RU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№1 * Коефіцієнт 1</a:t>
            </a:r>
          </a:p>
          <a:p>
            <a:pPr>
              <a:lnSpc>
                <a:spcPct val="80000"/>
              </a:lnSpc>
            </a:pPr>
            <a:r>
              <a:rPr lang="uk-UA" altLang="ru-RU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  <a:p>
            <a:pPr>
              <a:lnSpc>
                <a:spcPct val="80000"/>
              </a:lnSpc>
            </a:pPr>
            <a:r>
              <a:rPr lang="uk-UA" altLang="ru-RU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сертифікат </a:t>
            </a:r>
            <a:r>
              <a:rPr lang="uk-UA" altLang="ru-RU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ЗНО</a:t>
            </a:r>
            <a:r>
              <a:rPr lang="uk-UA" altLang="ru-RU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№2 * Коефіцієнт 2</a:t>
            </a:r>
          </a:p>
          <a:p>
            <a:pPr>
              <a:lnSpc>
                <a:spcPct val="80000"/>
              </a:lnSpc>
            </a:pPr>
            <a:r>
              <a:rPr lang="uk-UA" altLang="ru-RU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</a:t>
            </a:r>
            <a:r>
              <a:rPr lang="uk-UA" altLang="ru-RU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uk-UA" altLang="ru-RU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сертифікат </a:t>
            </a:r>
            <a:r>
              <a:rPr lang="uk-UA" altLang="ru-RU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ЗНО</a:t>
            </a:r>
            <a:r>
              <a:rPr lang="uk-UA" altLang="ru-RU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№3 (або творчий конкурс)*Коефіцієнт 3</a:t>
            </a:r>
          </a:p>
          <a:p>
            <a:pPr>
              <a:lnSpc>
                <a:spcPct val="80000"/>
              </a:lnSpc>
            </a:pPr>
            <a:r>
              <a:rPr lang="uk-UA" altLang="ru-RU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  <a:p>
            <a:pPr>
              <a:lnSpc>
                <a:spcPct val="80000"/>
              </a:lnSpc>
            </a:pPr>
            <a:r>
              <a:rPr lang="uk-UA" altLang="ru-RU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Бал атестата * Коефіцієнт 4</a:t>
            </a:r>
          </a:p>
          <a:p>
            <a:pPr>
              <a:lnSpc>
                <a:spcPct val="80000"/>
              </a:lnSpc>
            </a:pPr>
            <a:endParaRPr lang="uk-UA" altLang="uk-UA" sz="20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uk-UA" altLang="ru-RU" sz="2000" i="1" dirty="0" smtClean="0">
                <a:solidFill>
                  <a:srgbClr val="002060"/>
                </a:solidFill>
                <a:effectLst>
                  <a:glow rad="1270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 деяких випадках, передбачених умовами прийому, додаються бали за особливі успіхи та/або за успішне закінчення підготовчих курсів, згідно розділу 4, пункту 2 Умов прийому України.</a:t>
            </a:r>
          </a:p>
          <a:p>
            <a:pPr>
              <a:lnSpc>
                <a:spcPct val="80000"/>
              </a:lnSpc>
            </a:pPr>
            <a:endParaRPr lang="uk-UA" alt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uk-UA" altLang="uk-UA" sz="20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uk-UA" altLang="uk-UA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uk-UA" altLang="uk-UA" sz="20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80000"/>
              </a:lnSpc>
              <a:buFontTx/>
              <a:buChar char="-"/>
            </a:pPr>
            <a:r>
              <a:rPr lang="uk-UA" altLang="uk-UA" sz="2000" dirty="0" err="1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пріорітетність</a:t>
            </a:r>
            <a:r>
              <a:rPr lang="uk-UA" altLang="uk-UA" sz="20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предметів </a:t>
            </a:r>
            <a:r>
              <a:rPr lang="uk-UA" altLang="uk-UA" sz="2000" dirty="0" err="1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ЗНО</a:t>
            </a:r>
            <a:r>
              <a:rPr lang="uk-UA" altLang="uk-UA" sz="20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кожен </a:t>
            </a:r>
            <a:r>
              <a:rPr lang="uk-UA" altLang="uk-UA" sz="2000" dirty="0" err="1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ВНЗ</a:t>
            </a:r>
            <a:r>
              <a:rPr lang="uk-UA" altLang="uk-UA" sz="20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встановлює шляхом застосування відповідних коефіцієнтів (0,2; 0,3; 0,5) </a:t>
            </a:r>
          </a:p>
          <a:p>
            <a:pPr algn="l">
              <a:lnSpc>
                <a:spcPct val="80000"/>
              </a:lnSpc>
            </a:pPr>
            <a:r>
              <a:rPr lang="uk-UA" alt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l">
              <a:lnSpc>
                <a:spcPct val="80000"/>
              </a:lnSpc>
              <a:buFontTx/>
              <a:buChar char="-"/>
            </a:pPr>
            <a:endParaRPr lang="uk-UA" altLang="uk-UA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80000"/>
              </a:lnSpc>
              <a:buFontTx/>
              <a:buChar char="-"/>
            </a:pPr>
            <a:endParaRPr lang="uk-UA" altLang="uk-UA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80000"/>
              </a:lnSpc>
              <a:buFontTx/>
              <a:buChar char="-"/>
            </a:pPr>
            <a:endParaRPr lang="ru-RU" alt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2363" y="6568548"/>
            <a:ext cx="738188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5506021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2566" y="6202588"/>
            <a:ext cx="8229600" cy="649287"/>
          </a:xfrm>
        </p:spPr>
        <p:txBody>
          <a:bodyPr>
            <a:normAutofit/>
          </a:bodyPr>
          <a:lstStyle/>
          <a:p>
            <a:pPr algn="r"/>
            <a:r>
              <a:rPr lang="uk-UA" altLang="ru-RU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Умови прийому до </a:t>
            </a:r>
            <a:r>
              <a:rPr lang="uk-UA" altLang="ru-RU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ВНЗ</a:t>
            </a:r>
            <a:r>
              <a:rPr lang="en-US" altLang="ru-RU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uk-UA" altLang="ru-RU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у 2015 р.</a:t>
            </a:r>
            <a:endParaRPr lang="ru-RU" altLang="ru-RU" sz="2800" b="1" dirty="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" name="Rectangle 2"/>
          <p:cNvSpPr txBox="1">
            <a:spLocks noChangeArrowheads="1"/>
          </p:cNvSpPr>
          <p:nvPr/>
        </p:nvSpPr>
        <p:spPr>
          <a:xfrm>
            <a:off x="0" y="0"/>
            <a:ext cx="9144000" cy="649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000" b="1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+mj-cs"/>
              </a:defRPr>
            </a:lvl1pPr>
          </a:lstStyle>
          <a:p>
            <a:r>
              <a:rPr lang="uk-UA" altLang="ru-RU" sz="3600" dirty="0"/>
              <a:t>Процедура проведення зарахування</a:t>
            </a:r>
            <a:endParaRPr lang="ru-RU" altLang="ru-RU" sz="3600" dirty="0"/>
          </a:p>
        </p:txBody>
      </p:sp>
      <p:sp>
        <p:nvSpPr>
          <p:cNvPr id="63" name="TextBox 62"/>
          <p:cNvSpPr txBox="1"/>
          <p:nvPr/>
        </p:nvSpPr>
        <p:spPr>
          <a:xfrm>
            <a:off x="4535122" y="649287"/>
            <a:ext cx="4501877" cy="110238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pPr algn="ctr"/>
            <a:r>
              <a:rPr lang="uk-UA" sz="1600" dirty="0" smtClean="0"/>
              <a:t>Пріоритети в заявах вносяться до єдиної державної електронної бази і </a:t>
            </a:r>
            <a:r>
              <a:rPr lang="uk-UA" b="1" u="sng" dirty="0" smtClean="0">
                <a:solidFill>
                  <a:srgbClr val="C00000"/>
                </a:solidFill>
              </a:rPr>
              <a:t>не</a:t>
            </a:r>
            <a:r>
              <a:rPr lang="uk-UA" sz="1600" dirty="0" smtClean="0"/>
              <a:t> можуть бути ЗМІНЕНІ протягом вступної кампанії</a:t>
            </a:r>
            <a:endParaRPr lang="uk-UA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676275" y="1964918"/>
            <a:ext cx="8235832" cy="4228850"/>
          </a:xfrm>
          <a:prstGeom prst="rect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180000" rIns="180000" rtlCol="0">
            <a:spAutoFit/>
          </a:bodyPr>
          <a:lstStyle/>
          <a:p>
            <a:pPr algn="ctr">
              <a:lnSpc>
                <a:spcPct val="80000"/>
              </a:lnSpc>
            </a:pPr>
            <a:endParaRPr lang="uk-UA" sz="2800" dirty="0" smtClean="0">
              <a:effectLst>
                <a:glow rad="127000">
                  <a:schemeClr val="bg1">
                    <a:alpha val="74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80000"/>
              </a:lnSpc>
            </a:pPr>
            <a:r>
              <a:rPr lang="uk-UA" sz="2800" dirty="0" smtClean="0"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 час вступної компанії планується провести дві хвилі зарахувань.  </a:t>
            </a:r>
          </a:p>
          <a:p>
            <a:pPr algn="ctr">
              <a:lnSpc>
                <a:spcPct val="80000"/>
              </a:lnSpc>
            </a:pPr>
            <a:endParaRPr lang="uk-UA" sz="2800" dirty="0">
              <a:effectLst>
                <a:glow rad="762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80000"/>
              </a:lnSpc>
            </a:pPr>
            <a:r>
              <a:rPr lang="uk-UA" sz="2800" dirty="0" smtClean="0"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</a:t>
            </a:r>
            <a:r>
              <a:rPr lang="uk-UA" sz="2800" u="sng" dirty="0" smtClean="0"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першій хвилі</a:t>
            </a:r>
            <a:r>
              <a:rPr lang="uk-UA" sz="2800" dirty="0" smtClean="0"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планується зарахувати найбільшу кількість абітурієнтів відповідно до наданих пріоритетів.</a:t>
            </a:r>
          </a:p>
          <a:p>
            <a:pPr algn="ctr">
              <a:lnSpc>
                <a:spcPct val="80000"/>
              </a:lnSpc>
            </a:pPr>
            <a:endParaRPr lang="uk-UA" sz="2800" dirty="0">
              <a:effectLst>
                <a:glow rad="762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80000"/>
              </a:lnSpc>
            </a:pPr>
            <a:r>
              <a:rPr lang="uk-UA" sz="2800" u="sng" dirty="0" smtClean="0"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Друга хвиля</a:t>
            </a:r>
            <a:r>
              <a:rPr lang="uk-UA" sz="2800" dirty="0" smtClean="0"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буде організована для перерозподілу місць державного замовлення, які звільнилися після скасування заяв на першій хвилі</a:t>
            </a:r>
            <a:endParaRPr lang="uk-UA" sz="2800" dirty="0">
              <a:effectLst>
                <a:glow rad="762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80000"/>
              </a:lnSpc>
            </a:pPr>
            <a:endParaRPr lang="uk-UA" sz="2800" dirty="0" smtClean="0">
              <a:effectLst>
                <a:glow rad="127000">
                  <a:schemeClr val="bg1">
                    <a:alpha val="74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52400" y="649287"/>
            <a:ext cx="4275721" cy="11023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 2 серпня, після оприлюднення рейтингових списків, починається процедура зарахування за хвилями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73091425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7037E-7 L -0.04688 -0.64097 " pathEditMode="relative" rAng="0" ptsTypes="AA">
                                      <p:cBhvr>
                                        <p:cTn id="11" dur="1000" spd="-100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44" y="-3206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 -2.22222E-6 L -0.00399 0.43287 " pathEditMode="relative" rAng="0" ptsTypes="AA">
                                      <p:cBhvr>
                                        <p:cTn id="18" dur="1000" spd="-100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216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5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4" grpId="1"/>
      <p:bldP spid="45" grpId="0"/>
      <p:bldP spid="45" grpId="1"/>
      <p:bldP spid="6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2566" y="6202588"/>
            <a:ext cx="8229600" cy="649287"/>
          </a:xfrm>
        </p:spPr>
        <p:txBody>
          <a:bodyPr>
            <a:normAutofit/>
          </a:bodyPr>
          <a:lstStyle/>
          <a:p>
            <a:pPr algn="r"/>
            <a:r>
              <a:rPr lang="uk-UA" altLang="ru-RU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Умови прийому до </a:t>
            </a:r>
            <a:r>
              <a:rPr lang="uk-UA" altLang="ru-RU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ВНЗ</a:t>
            </a:r>
            <a:r>
              <a:rPr lang="en-US" altLang="ru-RU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uk-UA" altLang="ru-RU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у 2015 р.</a:t>
            </a:r>
            <a:endParaRPr lang="ru-RU" altLang="ru-RU" sz="2800" b="1" dirty="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" name="Rectangle 2"/>
          <p:cNvSpPr txBox="1">
            <a:spLocks noChangeArrowheads="1"/>
          </p:cNvSpPr>
          <p:nvPr/>
        </p:nvSpPr>
        <p:spPr>
          <a:xfrm>
            <a:off x="0" y="0"/>
            <a:ext cx="9144000" cy="649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000" b="1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+mj-cs"/>
              </a:defRPr>
            </a:lvl1pPr>
          </a:lstStyle>
          <a:p>
            <a:r>
              <a:rPr lang="uk-UA" altLang="ru-RU" sz="3600" dirty="0"/>
              <a:t>Процедура проведення зарахування</a:t>
            </a:r>
            <a:endParaRPr lang="ru-RU" altLang="ru-RU" sz="36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52400" y="649287"/>
            <a:ext cx="4275721" cy="11023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 2 серпня, після оприлюднення рейтингових списків, починається процедура зарахування за хвилями</a:t>
            </a:r>
            <a:endParaRPr lang="uk-UA" dirty="0"/>
          </a:p>
        </p:txBody>
      </p:sp>
      <p:sp>
        <p:nvSpPr>
          <p:cNvPr id="8" name="TextBox 7"/>
          <p:cNvSpPr txBox="1"/>
          <p:nvPr/>
        </p:nvSpPr>
        <p:spPr>
          <a:xfrm>
            <a:off x="813487" y="2158172"/>
            <a:ext cx="7229268" cy="4044416"/>
          </a:xfrm>
          <a:prstGeom prst="rect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180000" rIns="180000" rtlCol="0" anchor="ctr">
            <a:noAutofit/>
          </a:bodyPr>
          <a:lstStyle>
            <a:defPPr>
              <a:defRPr lang="ru-RU"/>
            </a:defPPr>
            <a:lvl1pPr algn="ctr">
              <a:lnSpc>
                <a:spcPct val="80000"/>
              </a:lnSpc>
              <a:defRPr sz="2400">
                <a:effectLst>
                  <a:glow rad="127000">
                    <a:schemeClr val="bg1">
                      <a:alpha val="74000"/>
                    </a:schemeClr>
                  </a:glow>
                </a:effectLst>
              </a:defRPr>
            </a:lvl1pPr>
          </a:lstStyle>
          <a:p>
            <a:r>
              <a:rPr lang="uk-UA" dirty="0"/>
              <a:t>Для кожної заяви автоматично розраховується </a:t>
            </a:r>
          </a:p>
          <a:p>
            <a:endParaRPr lang="uk-UA" dirty="0"/>
          </a:p>
          <a:p>
            <a:r>
              <a:rPr lang="uk-UA" altLang="ru-RU" u="sng" dirty="0"/>
              <a:t>конкурсний бал: </a:t>
            </a:r>
          </a:p>
          <a:p>
            <a:endParaRPr lang="uk-UA" altLang="ru-RU" dirty="0"/>
          </a:p>
          <a:p>
            <a:r>
              <a:rPr lang="uk-UA" altLang="ru-RU" dirty="0"/>
              <a:t>сертифікат </a:t>
            </a:r>
            <a:r>
              <a:rPr lang="uk-UA" altLang="ru-RU" dirty="0" err="1"/>
              <a:t>ЗНО</a:t>
            </a:r>
            <a:r>
              <a:rPr lang="uk-UA" altLang="ru-RU" dirty="0"/>
              <a:t> №1 * Коефіцієнт 1</a:t>
            </a:r>
          </a:p>
          <a:p>
            <a:r>
              <a:rPr lang="uk-UA" altLang="ru-RU" dirty="0"/>
              <a:t>+</a:t>
            </a:r>
          </a:p>
          <a:p>
            <a:r>
              <a:rPr lang="uk-UA" altLang="ru-RU" dirty="0"/>
              <a:t>сертифікат </a:t>
            </a:r>
            <a:r>
              <a:rPr lang="uk-UA" altLang="ru-RU" dirty="0" err="1"/>
              <a:t>ЗНО</a:t>
            </a:r>
            <a:r>
              <a:rPr lang="uk-UA" altLang="ru-RU" dirty="0"/>
              <a:t> №2 * Коефіцієнт 2</a:t>
            </a:r>
          </a:p>
          <a:p>
            <a:r>
              <a:rPr lang="uk-UA" altLang="ru-RU" dirty="0"/>
              <a:t> + </a:t>
            </a:r>
          </a:p>
          <a:p>
            <a:r>
              <a:rPr lang="uk-UA" altLang="ru-RU" dirty="0"/>
              <a:t>сертифікат </a:t>
            </a:r>
            <a:r>
              <a:rPr lang="uk-UA" altLang="ru-RU" dirty="0" err="1"/>
              <a:t>ЗНО</a:t>
            </a:r>
            <a:r>
              <a:rPr lang="uk-UA" altLang="ru-RU" dirty="0"/>
              <a:t> №3 </a:t>
            </a:r>
            <a:br>
              <a:rPr lang="uk-UA" altLang="ru-RU" dirty="0"/>
            </a:br>
            <a:r>
              <a:rPr lang="uk-UA" altLang="ru-RU" dirty="0"/>
              <a:t>(або творчий конкурс) * Коефіцієнт 3</a:t>
            </a:r>
          </a:p>
          <a:p>
            <a:r>
              <a:rPr lang="uk-UA" altLang="ru-RU" dirty="0"/>
              <a:t>+</a:t>
            </a:r>
          </a:p>
          <a:p>
            <a:r>
              <a:rPr lang="uk-UA" altLang="ru-RU" dirty="0"/>
              <a:t>Бал атестата * Коефіцієнт </a:t>
            </a:r>
            <a:r>
              <a:rPr lang="uk-UA" altLang="ru-RU" dirty="0" smtClean="0"/>
              <a:t>4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535122" y="649287"/>
            <a:ext cx="4501877" cy="110238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pPr algn="ctr"/>
            <a:r>
              <a:rPr lang="uk-UA" sz="1600" dirty="0" smtClean="0"/>
              <a:t>Пріоритети в заявах вносяться до єдиної державної електронної бази і </a:t>
            </a:r>
            <a:r>
              <a:rPr lang="uk-UA" b="1" u="sng" dirty="0" smtClean="0">
                <a:solidFill>
                  <a:srgbClr val="C00000"/>
                </a:solidFill>
              </a:rPr>
              <a:t>не</a:t>
            </a:r>
            <a:r>
              <a:rPr lang="uk-UA" sz="1600" dirty="0" smtClean="0"/>
              <a:t> можуть бути ЗМІНЕНІ протягом вступної кампанії</a:t>
            </a:r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2949467909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2566" y="6202588"/>
            <a:ext cx="8229600" cy="649287"/>
          </a:xfrm>
        </p:spPr>
        <p:txBody>
          <a:bodyPr>
            <a:normAutofit/>
          </a:bodyPr>
          <a:lstStyle/>
          <a:p>
            <a:pPr algn="r"/>
            <a:r>
              <a:rPr lang="uk-UA" altLang="ru-RU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Умови прийому до </a:t>
            </a:r>
            <a:r>
              <a:rPr lang="uk-UA" altLang="ru-RU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ВНЗ</a:t>
            </a:r>
            <a:r>
              <a:rPr lang="en-US" altLang="ru-RU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uk-UA" altLang="ru-RU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у 2015 р.</a:t>
            </a:r>
            <a:endParaRPr lang="ru-RU" altLang="ru-RU" sz="2800" b="1" dirty="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" name="Rectangle 2"/>
          <p:cNvSpPr txBox="1">
            <a:spLocks noChangeArrowheads="1"/>
          </p:cNvSpPr>
          <p:nvPr/>
        </p:nvSpPr>
        <p:spPr>
          <a:xfrm>
            <a:off x="0" y="0"/>
            <a:ext cx="9144000" cy="649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+mj-cs"/>
              </a:defRPr>
            </a:lvl1pPr>
          </a:lstStyle>
          <a:p>
            <a:r>
              <a:rPr lang="uk-UA" altLang="ru-RU" dirty="0"/>
              <a:t>Процедура проведення зарахування</a:t>
            </a:r>
            <a:endParaRPr lang="ru-RU" alt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52400" y="649287"/>
            <a:ext cx="4275721" cy="11023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 2 серпня, після оприлюднення рейтингових списків, починається процедура зарахування за хвилями</a:t>
            </a:r>
            <a:endParaRPr lang="uk-UA" dirty="0"/>
          </a:p>
        </p:txBody>
      </p:sp>
      <p:sp>
        <p:nvSpPr>
          <p:cNvPr id="8" name="TextBox 7"/>
          <p:cNvSpPr txBox="1"/>
          <p:nvPr/>
        </p:nvSpPr>
        <p:spPr>
          <a:xfrm>
            <a:off x="324740" y="2580830"/>
            <a:ext cx="8545795" cy="3621758"/>
          </a:xfrm>
          <a:prstGeom prst="rect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180000" rIns="180000" rtlCol="0" anchor="ctr">
            <a:noAutofit/>
          </a:bodyPr>
          <a:lstStyle>
            <a:defPPr>
              <a:defRPr lang="ru-RU"/>
            </a:defPPr>
            <a:lvl1pPr algn="ctr">
              <a:lnSpc>
                <a:spcPct val="80000"/>
              </a:lnSpc>
              <a:defRPr sz="2400">
                <a:effectLst>
                  <a:glow rad="127000">
                    <a:schemeClr val="bg1">
                      <a:alpha val="74000"/>
                    </a:schemeClr>
                  </a:glow>
                </a:effectLst>
              </a:defRPr>
            </a:lvl1pPr>
          </a:lstStyle>
          <a:p>
            <a:r>
              <a:rPr lang="uk-UA" dirty="0"/>
              <a:t>Для кожної </a:t>
            </a:r>
            <a:r>
              <a:rPr lang="uk-UA" b="1" dirty="0"/>
              <a:t>спеціальності</a:t>
            </a:r>
            <a:r>
              <a:rPr lang="uk-UA" dirty="0"/>
              <a:t> </a:t>
            </a:r>
            <a:r>
              <a:rPr lang="uk-UA" b="1" dirty="0"/>
              <a:t>кожного </a:t>
            </a:r>
            <a:r>
              <a:rPr lang="uk-UA" b="1" dirty="0" err="1"/>
              <a:t>ВНЗ</a:t>
            </a:r>
            <a:r>
              <a:rPr lang="uk-UA" dirty="0"/>
              <a:t> формується </a:t>
            </a:r>
            <a:r>
              <a:rPr lang="uk-UA" dirty="0" smtClean="0"/>
              <a:t>рейтинговий </a:t>
            </a:r>
            <a:r>
              <a:rPr lang="ru-RU" dirty="0" smtClean="0"/>
              <a:t>список </a:t>
            </a:r>
            <a:r>
              <a:rPr lang="uk-UA" dirty="0" smtClean="0"/>
              <a:t>заяв </a:t>
            </a:r>
            <a:r>
              <a:rPr lang="uk-UA" dirty="0"/>
              <a:t>за конкурсними </a:t>
            </a:r>
            <a:r>
              <a:rPr lang="uk-UA" dirty="0" smtClean="0"/>
              <a:t>балами </a:t>
            </a:r>
            <a:br>
              <a:rPr lang="uk-UA" dirty="0" smtClean="0"/>
            </a:br>
            <a:r>
              <a:rPr lang="uk-UA" sz="2000" dirty="0" smtClean="0">
                <a:solidFill>
                  <a:srgbClr val="002060"/>
                </a:solidFill>
                <a:effectLst>
                  <a:glow rad="127000">
                    <a:schemeClr val="bg1">
                      <a:alpha val="74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(конкурсний бал обчислюється окрема для кожної спеціальності в кожному </a:t>
            </a:r>
            <a:r>
              <a:rPr lang="uk-UA" sz="2000" dirty="0" err="1" smtClean="0">
                <a:solidFill>
                  <a:srgbClr val="002060"/>
                </a:solidFill>
                <a:effectLst>
                  <a:glow rad="127000">
                    <a:schemeClr val="bg1">
                      <a:alpha val="74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ВНЗ</a:t>
            </a:r>
            <a:r>
              <a:rPr lang="uk-UA" sz="2000" dirty="0" smtClean="0">
                <a:solidFill>
                  <a:srgbClr val="002060"/>
                </a:solidFill>
                <a:effectLst>
                  <a:glow rad="127000">
                    <a:schemeClr val="bg1">
                      <a:alpha val="74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uk-UA" sz="2000" dirty="0">
              <a:solidFill>
                <a:srgbClr val="002060"/>
              </a:solidFill>
              <a:effectLst>
                <a:glow rad="127000">
                  <a:schemeClr val="bg1">
                    <a:alpha val="74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uk-UA" dirty="0"/>
          </a:p>
          <a:p>
            <a:r>
              <a:rPr lang="uk-UA" b="1" dirty="0" smtClean="0">
                <a:effectLst>
                  <a:glow rad="127000">
                    <a:schemeClr val="bg1">
                      <a:alpha val="74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Чим </a:t>
            </a:r>
            <a:r>
              <a:rPr lang="uk-UA" b="1" dirty="0">
                <a:effectLst>
                  <a:glow rad="127000">
                    <a:schemeClr val="bg1">
                      <a:alpha val="74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більший </a:t>
            </a:r>
            <a:r>
              <a:rPr lang="uk-UA" b="1" dirty="0" smtClean="0">
                <a:effectLst>
                  <a:glow rad="127000">
                    <a:schemeClr val="bg1">
                      <a:alpha val="74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конкурсний бал, тим вище місце заяви в рейтинговому списку для даної спеціальності в даному </a:t>
            </a:r>
            <a:r>
              <a:rPr lang="uk-UA" b="1" dirty="0" err="1" smtClean="0">
                <a:effectLst>
                  <a:glow rad="127000">
                    <a:schemeClr val="bg1">
                      <a:alpha val="74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ВНЗ</a:t>
            </a:r>
            <a:endParaRPr lang="uk-UA" b="1" dirty="0" smtClean="0">
              <a:effectLst>
                <a:glow rad="127000">
                  <a:schemeClr val="bg1">
                    <a:alpha val="74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uk-UA" dirty="0"/>
          </a:p>
          <a:p>
            <a:r>
              <a:rPr lang="uk-UA" dirty="0"/>
              <a:t>Якщо кількість </a:t>
            </a:r>
            <a:r>
              <a:rPr lang="uk-UA" dirty="0" smtClean="0"/>
              <a:t>заяв у рейтинговому списку </a:t>
            </a:r>
            <a:r>
              <a:rPr lang="uk-UA" dirty="0"/>
              <a:t>перевищує державне замовлення для </a:t>
            </a:r>
            <a:r>
              <a:rPr lang="uk-UA" dirty="0" smtClean="0"/>
              <a:t>даної  спеціальності в даному </a:t>
            </a:r>
            <a:r>
              <a:rPr lang="uk-UA" dirty="0" err="1" smtClean="0"/>
              <a:t>ВНЗ</a:t>
            </a:r>
            <a:r>
              <a:rPr lang="uk-UA" dirty="0" smtClean="0"/>
              <a:t> - </a:t>
            </a:r>
            <a:r>
              <a:rPr lang="uk-UA" dirty="0"/>
              <a:t>автоматично </a:t>
            </a:r>
            <a:r>
              <a:rPr lang="uk-UA" dirty="0" smtClean="0"/>
              <a:t>скасовуються </a:t>
            </a:r>
            <a:r>
              <a:rPr lang="uk-UA" dirty="0"/>
              <a:t>заяви з низьким </a:t>
            </a:r>
            <a:r>
              <a:rPr lang="uk-UA" dirty="0" smtClean="0"/>
              <a:t>рейтингом</a:t>
            </a:r>
            <a:endParaRPr lang="uk-UA" dirty="0"/>
          </a:p>
        </p:txBody>
      </p:sp>
      <p:sp>
        <p:nvSpPr>
          <p:cNvPr id="9" name="TextBox 8"/>
          <p:cNvSpPr txBox="1"/>
          <p:nvPr/>
        </p:nvSpPr>
        <p:spPr>
          <a:xfrm>
            <a:off x="4535122" y="1830329"/>
            <a:ext cx="4501877" cy="57063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>
            <a:defPPr>
              <a:defRPr lang="ru-RU"/>
            </a:defPPr>
            <a:lvl1pPr algn="ctr">
              <a:defRPr sz="1600"/>
            </a:lvl1pPr>
          </a:lstStyle>
          <a:p>
            <a:r>
              <a:rPr lang="uk-UA" dirty="0"/>
              <a:t>Для кожної заяви автоматично </a:t>
            </a:r>
            <a:r>
              <a:rPr lang="uk-UA" dirty="0" smtClean="0"/>
              <a:t>розраховується</a:t>
            </a:r>
            <a:r>
              <a:rPr lang="en-US" dirty="0" smtClean="0"/>
              <a:t> </a:t>
            </a:r>
            <a:r>
              <a:rPr lang="uk-UA" altLang="ru-RU" dirty="0" smtClean="0"/>
              <a:t>конкурсний бал</a:t>
            </a:r>
            <a:endParaRPr lang="uk-UA" alt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535122" y="649287"/>
            <a:ext cx="4501877" cy="110238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pPr algn="ctr"/>
            <a:r>
              <a:rPr lang="uk-UA" sz="1600" dirty="0" smtClean="0"/>
              <a:t>Пріоритети в заявах вносяться до єдиної державної електронної бази і </a:t>
            </a:r>
            <a:r>
              <a:rPr lang="uk-UA" b="1" u="sng" dirty="0" smtClean="0">
                <a:solidFill>
                  <a:srgbClr val="C00000"/>
                </a:solidFill>
              </a:rPr>
              <a:t>не</a:t>
            </a:r>
            <a:r>
              <a:rPr lang="uk-UA" sz="1600" dirty="0" smtClean="0"/>
              <a:t> можуть бути ЗМІНЕНІ протягом вступної кампанії</a:t>
            </a:r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321038115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2566" y="6202588"/>
            <a:ext cx="8229600" cy="649287"/>
          </a:xfrm>
        </p:spPr>
        <p:txBody>
          <a:bodyPr>
            <a:normAutofit/>
          </a:bodyPr>
          <a:lstStyle/>
          <a:p>
            <a:pPr algn="r"/>
            <a:r>
              <a:rPr lang="uk-UA" altLang="ru-RU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Умови прийому до </a:t>
            </a:r>
            <a:r>
              <a:rPr lang="uk-UA" altLang="ru-RU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ВНЗ</a:t>
            </a:r>
            <a:r>
              <a:rPr lang="en-US" altLang="ru-RU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uk-UA" altLang="ru-RU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у 2015 р.</a:t>
            </a:r>
            <a:endParaRPr lang="ru-RU" altLang="ru-RU" sz="2800" b="1" dirty="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" name="Rectangle 2"/>
          <p:cNvSpPr txBox="1">
            <a:spLocks noChangeArrowheads="1"/>
          </p:cNvSpPr>
          <p:nvPr/>
        </p:nvSpPr>
        <p:spPr>
          <a:xfrm>
            <a:off x="0" y="0"/>
            <a:ext cx="9144000" cy="649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+mj-cs"/>
              </a:defRPr>
            </a:lvl1pPr>
          </a:lstStyle>
          <a:p>
            <a:r>
              <a:rPr lang="uk-UA" altLang="ru-RU" dirty="0"/>
              <a:t>Процедура проведення зарахування</a:t>
            </a:r>
            <a:endParaRPr lang="ru-RU" alt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52400" y="649287"/>
            <a:ext cx="4275721" cy="11023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 2 серпня, після оприлюднення рейтингових списків, починається процедура зарахування за хвилями</a:t>
            </a:r>
            <a:endParaRPr lang="uk-UA" dirty="0"/>
          </a:p>
        </p:txBody>
      </p:sp>
      <p:sp>
        <p:nvSpPr>
          <p:cNvPr id="8" name="TextBox 7"/>
          <p:cNvSpPr txBox="1"/>
          <p:nvPr/>
        </p:nvSpPr>
        <p:spPr>
          <a:xfrm>
            <a:off x="324740" y="2498155"/>
            <a:ext cx="8545795" cy="3800095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180000" rIns="180000" rtlCol="0" anchor="ctr">
            <a:noAutofit/>
          </a:bodyPr>
          <a:lstStyle>
            <a:defPPr>
              <a:defRPr lang="ru-RU"/>
            </a:defPPr>
            <a:lvl1pPr algn="ctr">
              <a:lnSpc>
                <a:spcPct val="80000"/>
              </a:lnSpc>
              <a:defRPr sz="2400">
                <a:effectLst>
                  <a:glow rad="127000">
                    <a:schemeClr val="bg1">
                      <a:alpha val="74000"/>
                    </a:schemeClr>
                  </a:glow>
                </a:effectLst>
              </a:defRPr>
            </a:lvl1pPr>
          </a:lstStyle>
          <a:p>
            <a:r>
              <a:rPr lang="uk-UA" dirty="0" smtClean="0"/>
              <a:t>Якщо кілька заяв одного абітурієнта за рейтингом отримують місця державного замовлення, автоматично зараховується лише заява з найвищим пріоритетом </a:t>
            </a:r>
            <a:r>
              <a:rPr lang="uk-UA" sz="2000" dirty="0" smtClean="0">
                <a:solidFill>
                  <a:srgbClr val="002060"/>
                </a:solidFill>
              </a:rPr>
              <a:t>(1 - найвищий)</a:t>
            </a:r>
            <a:r>
              <a:rPr lang="uk-UA" dirty="0" smtClean="0"/>
              <a:t>. Нижчі за пріоритетом  заяви автоматично скасовуються та вилучаються з рейтингових списків</a:t>
            </a:r>
          </a:p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b="1" dirty="0" smtClean="0">
                <a:effectLst>
                  <a:glow rad="127000">
                    <a:schemeClr val="bg1">
                      <a:alpha val="74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Змінити автоматичний вибір за пріоритетом неможливо, можна лише відмовитися від наданого бюджетного місця</a:t>
            </a:r>
          </a:p>
          <a:p>
            <a:endParaRPr lang="uk-UA" dirty="0" smtClean="0"/>
          </a:p>
          <a:p>
            <a:r>
              <a:rPr lang="uk-UA" dirty="0" smtClean="0"/>
              <a:t>Після скасування за будь якою причиною заяви, бюджетне місце автоматично передається наступній у рейтинговому списку діючий заяві</a:t>
            </a:r>
            <a:endParaRPr lang="uk-UA" dirty="0"/>
          </a:p>
        </p:txBody>
      </p:sp>
      <p:sp>
        <p:nvSpPr>
          <p:cNvPr id="9" name="TextBox 8"/>
          <p:cNvSpPr txBox="1"/>
          <p:nvPr/>
        </p:nvSpPr>
        <p:spPr>
          <a:xfrm>
            <a:off x="152400" y="1830329"/>
            <a:ext cx="4275721" cy="57063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>
            <a:defPPr>
              <a:defRPr lang="ru-RU"/>
            </a:defPPr>
            <a:lvl1pPr algn="ctr">
              <a:defRPr sz="1600"/>
            </a:lvl1pPr>
          </a:lstStyle>
          <a:p>
            <a:r>
              <a:rPr lang="uk-UA" dirty="0"/>
              <a:t>Для кожної заяви автоматично </a:t>
            </a:r>
            <a:r>
              <a:rPr lang="uk-UA" dirty="0" smtClean="0"/>
              <a:t>розраховується</a:t>
            </a:r>
            <a:r>
              <a:rPr lang="en-US" dirty="0" smtClean="0"/>
              <a:t> </a:t>
            </a:r>
            <a:r>
              <a:rPr lang="uk-UA" altLang="ru-RU" dirty="0" smtClean="0"/>
              <a:t>конкурсний бал</a:t>
            </a:r>
            <a:endParaRPr lang="uk-UA" alt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535122" y="649287"/>
            <a:ext cx="4501877" cy="110238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pPr algn="ctr"/>
            <a:r>
              <a:rPr lang="uk-UA" sz="1600" dirty="0" smtClean="0"/>
              <a:t>Пріоритети в заявах вносяться до єдиної державної електронної бази і </a:t>
            </a:r>
            <a:r>
              <a:rPr lang="uk-UA" b="1" u="sng" dirty="0" smtClean="0">
                <a:solidFill>
                  <a:srgbClr val="C00000"/>
                </a:solidFill>
              </a:rPr>
              <a:t>не</a:t>
            </a:r>
            <a:r>
              <a:rPr lang="uk-UA" sz="1600" dirty="0" smtClean="0"/>
              <a:t> можуть бути ЗМІНЕНІ протягом вступної кампанії</a:t>
            </a:r>
            <a:endParaRPr lang="uk-UA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4535122" y="1811789"/>
            <a:ext cx="4501877" cy="60771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>
            <a:defPPr>
              <a:defRPr lang="ru-RU"/>
            </a:defPPr>
            <a:lvl1pPr algn="ctr">
              <a:defRPr sz="1600"/>
            </a:lvl1pPr>
          </a:lstStyle>
          <a:p>
            <a:r>
              <a:rPr lang="uk-UA" dirty="0"/>
              <a:t>Для кожної </a:t>
            </a:r>
            <a:r>
              <a:rPr lang="uk-UA" dirty="0" smtClean="0"/>
              <a:t>спеціальності кожного </a:t>
            </a:r>
            <a:r>
              <a:rPr lang="uk-UA" dirty="0" err="1" smtClean="0"/>
              <a:t>ВНЗ</a:t>
            </a:r>
            <a:r>
              <a:rPr lang="uk-UA" dirty="0" smtClean="0"/>
              <a:t> </a:t>
            </a:r>
            <a:r>
              <a:rPr lang="uk-UA" dirty="0"/>
              <a:t>формується </a:t>
            </a:r>
            <a:r>
              <a:rPr lang="uk-UA" dirty="0" smtClean="0"/>
              <a:t>рейтинговий список </a:t>
            </a:r>
            <a:r>
              <a:rPr lang="uk-UA" dirty="0"/>
              <a:t>заяв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8238661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2566" y="6202588"/>
            <a:ext cx="8229600" cy="649287"/>
          </a:xfrm>
        </p:spPr>
        <p:txBody>
          <a:bodyPr>
            <a:normAutofit/>
          </a:bodyPr>
          <a:lstStyle/>
          <a:p>
            <a:pPr algn="r"/>
            <a:r>
              <a:rPr lang="uk-UA" altLang="ru-RU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Умови прийому до </a:t>
            </a:r>
            <a:r>
              <a:rPr lang="uk-UA" altLang="ru-RU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ВНЗ</a:t>
            </a:r>
            <a:r>
              <a:rPr lang="en-US" altLang="ru-RU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uk-UA" altLang="ru-RU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у 2015 р.</a:t>
            </a:r>
            <a:endParaRPr lang="ru-RU" altLang="ru-RU" sz="2800" b="1" dirty="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" name="Rectangle 2"/>
          <p:cNvSpPr txBox="1">
            <a:spLocks noChangeArrowheads="1"/>
          </p:cNvSpPr>
          <p:nvPr/>
        </p:nvSpPr>
        <p:spPr>
          <a:xfrm>
            <a:off x="0" y="0"/>
            <a:ext cx="9144000" cy="649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+mj-cs"/>
              </a:defRPr>
            </a:lvl1pPr>
          </a:lstStyle>
          <a:p>
            <a:r>
              <a:rPr lang="uk-UA" altLang="ru-RU" dirty="0"/>
              <a:t>Процедура проведення зарахування</a:t>
            </a:r>
            <a:endParaRPr lang="ru-RU" alt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52400" y="649287"/>
            <a:ext cx="4275721" cy="11023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 2 серпня, після оприлюднення рейтингових списків, починається процедура зарахування за хвилями</a:t>
            </a:r>
            <a:endParaRPr lang="uk-UA" dirty="0"/>
          </a:p>
        </p:txBody>
      </p:sp>
      <p:sp>
        <p:nvSpPr>
          <p:cNvPr id="8" name="TextBox 7"/>
          <p:cNvSpPr txBox="1"/>
          <p:nvPr/>
        </p:nvSpPr>
        <p:spPr>
          <a:xfrm>
            <a:off x="324740" y="2498155"/>
            <a:ext cx="8545795" cy="3800095"/>
          </a:xfrm>
          <a:prstGeom prst="rect">
            <a:avLst/>
          </a:prstGeom>
          <a:ln w="57150"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180000" rIns="180000" rtlCol="0" anchor="ctr">
            <a:noAutofit/>
          </a:bodyPr>
          <a:lstStyle>
            <a:defPPr>
              <a:defRPr lang="ru-RU"/>
            </a:defPPr>
            <a:lvl1pPr algn="ctr">
              <a:lnSpc>
                <a:spcPct val="80000"/>
              </a:lnSpc>
              <a:defRPr sz="2400">
                <a:effectLst>
                  <a:glow rad="127000">
                    <a:schemeClr val="bg1">
                      <a:alpha val="74000"/>
                    </a:schemeClr>
                  </a:glow>
                </a:effectLst>
              </a:defRPr>
            </a:lvl1pPr>
          </a:lstStyle>
          <a:p>
            <a:r>
              <a:rPr lang="uk-UA" dirty="0" smtClean="0"/>
              <a:t>Якщо кілька заяв одного абітурієнта за рейтингом отримують місця державного замовлення, автоматично зараховується лише заява з найвищим пріоритетом </a:t>
            </a:r>
            <a:r>
              <a:rPr lang="uk-UA" sz="2000" dirty="0" smtClean="0">
                <a:solidFill>
                  <a:srgbClr val="002060"/>
                </a:solidFill>
              </a:rPr>
              <a:t>(1 - найвищий)</a:t>
            </a:r>
            <a:r>
              <a:rPr lang="uk-UA" dirty="0" smtClean="0"/>
              <a:t>. Нижчі за пріоритетом  заяви автоматично скасовуються та вилучаються з рейтингових списків</a:t>
            </a:r>
          </a:p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b="1" dirty="0" smtClean="0">
                <a:effectLst>
                  <a:glow rad="127000">
                    <a:schemeClr val="bg1">
                      <a:alpha val="74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Змінити автоматичний вибір за пріоритетом неможливо, можна лише відмовитися від наданого бюджетного місця</a:t>
            </a:r>
          </a:p>
          <a:p>
            <a:endParaRPr lang="uk-UA" dirty="0" smtClean="0"/>
          </a:p>
          <a:p>
            <a:r>
              <a:rPr lang="uk-UA" dirty="0" smtClean="0"/>
              <a:t>Після скасування за будь якою причиною заяви, бюджетне місце автоматично передається наступній у рейтинговому списку діючий заяві</a:t>
            </a:r>
            <a:endParaRPr lang="uk-UA" dirty="0"/>
          </a:p>
        </p:txBody>
      </p:sp>
      <p:sp>
        <p:nvSpPr>
          <p:cNvPr id="9" name="TextBox 8"/>
          <p:cNvSpPr txBox="1"/>
          <p:nvPr/>
        </p:nvSpPr>
        <p:spPr>
          <a:xfrm>
            <a:off x="152400" y="1830329"/>
            <a:ext cx="4275721" cy="57063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>
            <a:defPPr>
              <a:defRPr lang="ru-RU"/>
            </a:defPPr>
            <a:lvl1pPr algn="ctr">
              <a:defRPr sz="1600"/>
            </a:lvl1pPr>
          </a:lstStyle>
          <a:p>
            <a:r>
              <a:rPr lang="uk-UA" dirty="0"/>
              <a:t>Для кожної заяви автоматично </a:t>
            </a:r>
            <a:r>
              <a:rPr lang="uk-UA" dirty="0" smtClean="0"/>
              <a:t>розраховується</a:t>
            </a:r>
            <a:r>
              <a:rPr lang="en-US" dirty="0" smtClean="0"/>
              <a:t> </a:t>
            </a:r>
            <a:r>
              <a:rPr lang="uk-UA" altLang="ru-RU" dirty="0" smtClean="0"/>
              <a:t>конкурсний бал</a:t>
            </a:r>
            <a:endParaRPr lang="uk-UA" alt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535122" y="649287"/>
            <a:ext cx="4501877" cy="110238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pPr algn="ctr"/>
            <a:r>
              <a:rPr lang="uk-UA" sz="1600" dirty="0" smtClean="0"/>
              <a:t>Пріоритети в заявах вносяться до єдиної державної електронної бази і </a:t>
            </a:r>
            <a:r>
              <a:rPr lang="uk-UA" b="1" u="sng" dirty="0" smtClean="0">
                <a:solidFill>
                  <a:srgbClr val="C00000"/>
                </a:solidFill>
              </a:rPr>
              <a:t>не</a:t>
            </a:r>
            <a:r>
              <a:rPr lang="uk-UA" sz="1600" dirty="0" smtClean="0"/>
              <a:t> можуть бути ЗМІНЕНІ протягом вступної кампанії</a:t>
            </a:r>
            <a:endParaRPr lang="uk-UA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4535122" y="1811789"/>
            <a:ext cx="4501877" cy="60771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>
            <a:defPPr>
              <a:defRPr lang="ru-RU"/>
            </a:defPPr>
            <a:lvl1pPr algn="ctr">
              <a:defRPr sz="1600"/>
            </a:lvl1pPr>
          </a:lstStyle>
          <a:p>
            <a:r>
              <a:rPr lang="uk-UA" dirty="0"/>
              <a:t>Для кожної </a:t>
            </a:r>
            <a:r>
              <a:rPr lang="uk-UA" dirty="0" smtClean="0"/>
              <a:t>спеціальності кожного </a:t>
            </a:r>
            <a:r>
              <a:rPr lang="uk-UA" dirty="0" err="1" smtClean="0"/>
              <a:t>ВНЗ</a:t>
            </a:r>
            <a:r>
              <a:rPr lang="uk-UA" dirty="0" smtClean="0"/>
              <a:t> </a:t>
            </a:r>
            <a:r>
              <a:rPr lang="uk-UA" dirty="0"/>
              <a:t>формується </a:t>
            </a:r>
            <a:r>
              <a:rPr lang="uk-UA" dirty="0" smtClean="0"/>
              <a:t>рейтинговий список </a:t>
            </a:r>
            <a:r>
              <a:rPr lang="uk-UA" dirty="0"/>
              <a:t>заяв 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41326" y="1475537"/>
            <a:ext cx="7445221" cy="3601846"/>
          </a:xfrm>
          <a:prstGeom prst="roundRec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>
                <a:effectLst>
                  <a:glow rad="88900">
                    <a:schemeClr val="tx1"/>
                  </a:glow>
                </a:effectLst>
              </a:rPr>
              <a:t>Таким чином, слід дуже зважено підійти як до вибору сертифікатів </a:t>
            </a:r>
            <a:r>
              <a:rPr lang="uk-UA" sz="2800" dirty="0" err="1" smtClean="0">
                <a:effectLst>
                  <a:glow rad="88900">
                    <a:schemeClr val="tx1"/>
                  </a:glow>
                </a:effectLst>
              </a:rPr>
              <a:t>ЗНО</a:t>
            </a:r>
            <a:r>
              <a:rPr lang="uk-UA" sz="2800" dirty="0" smtClean="0">
                <a:effectLst>
                  <a:glow rad="88900">
                    <a:schemeClr val="tx1"/>
                  </a:glow>
                </a:effectLst>
              </a:rPr>
              <a:t>, так й до подальшого вибору </a:t>
            </a:r>
            <a:r>
              <a:rPr lang="uk-UA" sz="2800" dirty="0" err="1" smtClean="0">
                <a:effectLst>
                  <a:glow rad="88900">
                    <a:schemeClr val="tx1"/>
                  </a:glow>
                </a:effectLst>
              </a:rPr>
              <a:t>ВНЗ</a:t>
            </a:r>
            <a:r>
              <a:rPr lang="uk-UA" sz="2800" dirty="0" smtClean="0">
                <a:effectLst>
                  <a:glow rad="88900">
                    <a:schemeClr val="tx1"/>
                  </a:glow>
                </a:effectLst>
              </a:rPr>
              <a:t> та спеціальностей, яким Ви будете надавати пріоритети в заявах.</a:t>
            </a:r>
            <a:endParaRPr lang="ru-RU" sz="2800" dirty="0">
              <a:effectLst>
                <a:glow rad="88900">
                  <a:schemeClr val="tx1"/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35787372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2566" y="6202588"/>
            <a:ext cx="8229600" cy="649287"/>
          </a:xfrm>
        </p:spPr>
        <p:txBody>
          <a:bodyPr>
            <a:normAutofit/>
          </a:bodyPr>
          <a:lstStyle/>
          <a:p>
            <a:pPr algn="r"/>
            <a:r>
              <a:rPr lang="uk-UA" altLang="ru-RU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Умови прийому до </a:t>
            </a:r>
            <a:r>
              <a:rPr lang="uk-UA" altLang="ru-RU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ВНЗ</a:t>
            </a:r>
            <a:r>
              <a:rPr lang="en-US" altLang="ru-RU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uk-UA" altLang="ru-RU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у 2015 р.</a:t>
            </a:r>
            <a:endParaRPr lang="ru-RU" altLang="ru-RU" sz="2800" b="1" dirty="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" name="Rectangle 2"/>
          <p:cNvSpPr txBox="1">
            <a:spLocks noChangeArrowheads="1"/>
          </p:cNvSpPr>
          <p:nvPr/>
        </p:nvSpPr>
        <p:spPr>
          <a:xfrm>
            <a:off x="0" y="0"/>
            <a:ext cx="9144000" cy="649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3600" b="1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+mj-cs"/>
              </a:defRPr>
            </a:lvl1pPr>
          </a:lstStyle>
          <a:p>
            <a:r>
              <a:rPr lang="uk-UA" altLang="ru-RU" dirty="0"/>
              <a:t>Процедура проведення зарахування</a:t>
            </a:r>
            <a:endParaRPr lang="ru-RU" alt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52400" y="649287"/>
            <a:ext cx="4275721" cy="11023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 2 серпня, після оприлюднення рейтингових списків, починається процедура зарахування за хвилями</a:t>
            </a:r>
            <a:endParaRPr lang="uk-UA" dirty="0"/>
          </a:p>
        </p:txBody>
      </p:sp>
      <p:sp>
        <p:nvSpPr>
          <p:cNvPr id="8" name="TextBox 7"/>
          <p:cNvSpPr txBox="1"/>
          <p:nvPr/>
        </p:nvSpPr>
        <p:spPr>
          <a:xfrm>
            <a:off x="324740" y="2498155"/>
            <a:ext cx="8545795" cy="3800095"/>
          </a:xfrm>
          <a:prstGeom prst="rect">
            <a:avLst/>
          </a:prstGeom>
          <a:ln w="57150"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180000" rIns="180000" rtlCol="0" anchor="ctr">
            <a:noAutofit/>
          </a:bodyPr>
          <a:lstStyle>
            <a:defPPr>
              <a:defRPr lang="ru-RU"/>
            </a:defPPr>
            <a:lvl1pPr algn="ctr">
              <a:lnSpc>
                <a:spcPct val="80000"/>
              </a:lnSpc>
              <a:defRPr sz="2400">
                <a:effectLst>
                  <a:glow rad="127000">
                    <a:schemeClr val="bg1">
                      <a:alpha val="74000"/>
                    </a:schemeClr>
                  </a:glow>
                </a:effectLst>
              </a:defRPr>
            </a:lvl1pPr>
          </a:lstStyle>
          <a:p>
            <a:r>
              <a:rPr lang="uk-UA" dirty="0" smtClean="0"/>
              <a:t>Якщо кілька заяв одного абітурієнта за рейтингом отримують місця державного замовлення, автоматично зараховується лише заява з найвищим пріоритетом </a:t>
            </a:r>
            <a:r>
              <a:rPr lang="uk-UA" sz="2000" dirty="0" smtClean="0">
                <a:solidFill>
                  <a:srgbClr val="002060"/>
                </a:solidFill>
              </a:rPr>
              <a:t>(1 - найвищий)</a:t>
            </a:r>
            <a:r>
              <a:rPr lang="uk-UA" dirty="0" smtClean="0"/>
              <a:t>. Нижчі за пріоритетом  заяви автоматично скасовуються та вилучаються з рейтингових списків</a:t>
            </a:r>
          </a:p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b="1" dirty="0" smtClean="0">
                <a:effectLst>
                  <a:glow rad="127000">
                    <a:schemeClr val="bg1">
                      <a:alpha val="74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Змінити автоматичний вибір за пріоритетом неможливо, можна лише відмовитися від наданого бюджетного місця</a:t>
            </a:r>
          </a:p>
          <a:p>
            <a:endParaRPr lang="uk-UA" dirty="0" smtClean="0"/>
          </a:p>
          <a:p>
            <a:r>
              <a:rPr lang="uk-UA" dirty="0" smtClean="0"/>
              <a:t>Після скасування за будь якою причиною заяви, бюджетне місце автоматично передається наступній у рейтинговому списку діючий заяві</a:t>
            </a:r>
            <a:endParaRPr lang="uk-UA" dirty="0"/>
          </a:p>
        </p:txBody>
      </p:sp>
      <p:sp>
        <p:nvSpPr>
          <p:cNvPr id="9" name="TextBox 8"/>
          <p:cNvSpPr txBox="1"/>
          <p:nvPr/>
        </p:nvSpPr>
        <p:spPr>
          <a:xfrm>
            <a:off x="152400" y="1830329"/>
            <a:ext cx="4275721" cy="57063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>
            <a:defPPr>
              <a:defRPr lang="ru-RU"/>
            </a:defPPr>
            <a:lvl1pPr algn="ctr">
              <a:defRPr sz="1600"/>
            </a:lvl1pPr>
          </a:lstStyle>
          <a:p>
            <a:r>
              <a:rPr lang="uk-UA" dirty="0"/>
              <a:t>Для кожної заяви автоматично </a:t>
            </a:r>
            <a:r>
              <a:rPr lang="uk-UA" dirty="0" smtClean="0"/>
              <a:t>розраховується</a:t>
            </a:r>
            <a:r>
              <a:rPr lang="en-US" dirty="0" smtClean="0"/>
              <a:t> </a:t>
            </a:r>
            <a:r>
              <a:rPr lang="uk-UA" altLang="ru-RU" dirty="0" smtClean="0"/>
              <a:t>конкурсний бал</a:t>
            </a:r>
            <a:endParaRPr lang="uk-UA" alt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535122" y="649287"/>
            <a:ext cx="4501877" cy="110238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pPr algn="ctr"/>
            <a:r>
              <a:rPr lang="uk-UA" sz="1600" dirty="0" smtClean="0"/>
              <a:t>Пріоритети в заявах вносяться до єдиної державної електронної бази і </a:t>
            </a:r>
            <a:r>
              <a:rPr lang="uk-UA" b="1" u="sng" dirty="0" smtClean="0">
                <a:solidFill>
                  <a:srgbClr val="C00000"/>
                </a:solidFill>
              </a:rPr>
              <a:t>не</a:t>
            </a:r>
            <a:r>
              <a:rPr lang="uk-UA" sz="1600" dirty="0" smtClean="0"/>
              <a:t> можуть бути ЗМІНЕНІ протягом вступної кампанії</a:t>
            </a:r>
            <a:endParaRPr lang="uk-UA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4535122" y="1811789"/>
            <a:ext cx="4501877" cy="60771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>
            <a:defPPr>
              <a:defRPr lang="ru-RU"/>
            </a:defPPr>
            <a:lvl1pPr algn="ctr">
              <a:defRPr sz="1600"/>
            </a:lvl1pPr>
          </a:lstStyle>
          <a:p>
            <a:r>
              <a:rPr lang="uk-UA" dirty="0"/>
              <a:t>Для кожної </a:t>
            </a:r>
            <a:r>
              <a:rPr lang="uk-UA" dirty="0" smtClean="0"/>
              <a:t>спеціальності кожного </a:t>
            </a:r>
            <a:r>
              <a:rPr lang="uk-UA" dirty="0" err="1" smtClean="0"/>
              <a:t>ВНЗ</a:t>
            </a:r>
            <a:r>
              <a:rPr lang="uk-UA" dirty="0" smtClean="0"/>
              <a:t> </a:t>
            </a:r>
            <a:r>
              <a:rPr lang="uk-UA" dirty="0"/>
              <a:t>формується </a:t>
            </a:r>
            <a:r>
              <a:rPr lang="uk-UA" dirty="0" smtClean="0"/>
              <a:t>рейтинговий список </a:t>
            </a:r>
            <a:r>
              <a:rPr lang="uk-UA" dirty="0"/>
              <a:t>заяв 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41326" y="1475537"/>
            <a:ext cx="7445221" cy="3601846"/>
          </a:xfrm>
          <a:prstGeom prst="round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>
                <a:effectLst>
                  <a:glow rad="88900">
                    <a:schemeClr val="tx1"/>
                  </a:glow>
                </a:effectLst>
              </a:rPr>
              <a:t>Таким чином, слід дуже зважено підійти як до вибору сертифікатів </a:t>
            </a:r>
            <a:r>
              <a:rPr lang="uk-UA" sz="2400" dirty="0" err="1">
                <a:effectLst>
                  <a:glow rad="88900">
                    <a:schemeClr val="tx1"/>
                  </a:glow>
                </a:effectLst>
              </a:rPr>
              <a:t>ЗНО</a:t>
            </a:r>
            <a:r>
              <a:rPr lang="uk-UA" sz="2400" dirty="0">
                <a:effectLst>
                  <a:glow rad="88900">
                    <a:schemeClr val="tx1"/>
                  </a:glow>
                </a:effectLst>
              </a:rPr>
              <a:t>, так й до подальшого вибору </a:t>
            </a:r>
            <a:r>
              <a:rPr lang="uk-UA" sz="2400" dirty="0" err="1">
                <a:effectLst>
                  <a:glow rad="88900">
                    <a:schemeClr val="tx1"/>
                  </a:glow>
                </a:effectLst>
              </a:rPr>
              <a:t>ВНЗ</a:t>
            </a:r>
            <a:r>
              <a:rPr lang="uk-UA" sz="2400" dirty="0">
                <a:effectLst>
                  <a:glow rad="88900">
                    <a:schemeClr val="tx1"/>
                  </a:glow>
                </a:effectLst>
              </a:rPr>
              <a:t> та спеціальностей, яким Ви будете надавати пріоритети в заявах</a:t>
            </a:r>
            <a:r>
              <a:rPr lang="uk-UA" sz="2400" dirty="0" smtClean="0">
                <a:effectLst>
                  <a:glow rad="88900">
                    <a:schemeClr val="tx1"/>
                  </a:glow>
                </a:effectLst>
              </a:rPr>
              <a:t>.</a:t>
            </a:r>
            <a:endParaRPr lang="uk-UA" sz="2400" dirty="0"/>
          </a:p>
          <a:p>
            <a:pPr algn="ctr"/>
            <a:endParaRPr lang="ru-RU" sz="2400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193538" y="3888336"/>
            <a:ext cx="6469166" cy="2743199"/>
          </a:xfrm>
          <a:prstGeom prst="roundRec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</a:rPr>
              <a:t>Пам’ятайте!</a:t>
            </a:r>
          </a:p>
          <a:p>
            <a:pPr algn="ctr"/>
            <a:r>
              <a:rPr lang="uk-UA" sz="2400" dirty="0" smtClean="0">
                <a:solidFill>
                  <a:schemeClr val="tx1"/>
                </a:solidFill>
              </a:rPr>
              <a:t>15 заяв – 15 пріоритетів, 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(</a:t>
            </a:r>
            <a:r>
              <a:rPr lang="ru-RU" sz="2400" dirty="0" err="1" smtClean="0">
                <a:solidFill>
                  <a:schemeClr val="tx1"/>
                </a:solidFill>
              </a:rPr>
              <a:t>найвищий</a:t>
            </a:r>
            <a:r>
              <a:rPr lang="ru-RU" sz="2400" dirty="0" smtClean="0">
                <a:solidFill>
                  <a:schemeClr val="tx1"/>
                </a:solidFill>
              </a:rPr>
              <a:t> приоритет – 1)</a:t>
            </a:r>
            <a:r>
              <a:rPr lang="uk-UA" sz="2400" dirty="0" smtClean="0">
                <a:solidFill>
                  <a:schemeClr val="tx1"/>
                </a:solidFill>
              </a:rPr>
              <a:t/>
            </a:r>
            <a:br>
              <a:rPr lang="uk-UA" sz="2400" dirty="0" smtClean="0">
                <a:solidFill>
                  <a:schemeClr val="tx1"/>
                </a:solidFill>
              </a:rPr>
            </a:br>
            <a:r>
              <a:rPr lang="uk-UA" sz="2400" dirty="0" smtClean="0">
                <a:solidFill>
                  <a:schemeClr val="tx1"/>
                </a:solidFill>
              </a:rPr>
              <a:t>але </a:t>
            </a:r>
            <a:r>
              <a:rPr lang="uk-UA" sz="2400" u="sng" dirty="0" smtClean="0">
                <a:solidFill>
                  <a:schemeClr val="tx1"/>
                </a:solidFill>
              </a:rPr>
              <a:t>лише</a:t>
            </a:r>
            <a:r>
              <a:rPr lang="uk-UA" sz="2400" dirty="0" smtClean="0">
                <a:solidFill>
                  <a:schemeClr val="tx1"/>
                </a:solidFill>
              </a:rPr>
              <a:t> </a:t>
            </a:r>
            <a:r>
              <a:rPr lang="uk-UA" sz="2800" b="1" dirty="0" smtClean="0">
                <a:solidFill>
                  <a:schemeClr val="tx1"/>
                </a:solidFill>
              </a:rPr>
              <a:t>5</a:t>
            </a:r>
            <a:r>
              <a:rPr lang="uk-UA" sz="2800" dirty="0" smtClean="0">
                <a:solidFill>
                  <a:schemeClr val="tx1"/>
                </a:solidFill>
              </a:rPr>
              <a:t> </a:t>
            </a:r>
            <a:r>
              <a:rPr lang="uk-UA" sz="2800" dirty="0" err="1" smtClean="0">
                <a:solidFill>
                  <a:schemeClr val="tx1"/>
                </a:solidFill>
              </a:rPr>
              <a:t>ВНЗ</a:t>
            </a:r>
            <a:r>
              <a:rPr lang="uk-UA" sz="2800" dirty="0" smtClean="0">
                <a:solidFill>
                  <a:schemeClr val="tx1"/>
                </a:solidFill>
              </a:rPr>
              <a:t> </a:t>
            </a:r>
            <a:endParaRPr lang="uk-UA" sz="2400" dirty="0" smtClean="0">
              <a:solidFill>
                <a:schemeClr val="tx1"/>
              </a:solidFill>
            </a:endParaRPr>
          </a:p>
          <a:p>
            <a:pPr algn="ctr"/>
            <a:r>
              <a:rPr lang="uk-UA" sz="2400" dirty="0" smtClean="0">
                <a:solidFill>
                  <a:schemeClr val="tx1"/>
                </a:solidFill>
              </a:rPr>
              <a:t>и по </a:t>
            </a:r>
            <a:r>
              <a:rPr lang="uk-UA" sz="2800" b="1" dirty="0" smtClean="0">
                <a:solidFill>
                  <a:schemeClr val="tx1"/>
                </a:solidFill>
              </a:rPr>
              <a:t>3</a:t>
            </a:r>
            <a:r>
              <a:rPr lang="uk-UA" sz="2800" dirty="0" smtClean="0">
                <a:solidFill>
                  <a:schemeClr val="tx1"/>
                </a:solidFill>
              </a:rPr>
              <a:t> спеціальності</a:t>
            </a:r>
            <a:r>
              <a:rPr lang="uk-UA" sz="2400" dirty="0" smtClean="0">
                <a:solidFill>
                  <a:schemeClr val="tx1"/>
                </a:solidFill>
              </a:rPr>
              <a:t> в кожному,</a:t>
            </a:r>
            <a:br>
              <a:rPr lang="uk-UA" sz="2400" dirty="0" smtClean="0">
                <a:solidFill>
                  <a:schemeClr val="tx1"/>
                </a:solidFill>
              </a:rPr>
            </a:br>
            <a:r>
              <a:rPr lang="uk-UA" sz="2400" dirty="0" smtClean="0">
                <a:solidFill>
                  <a:schemeClr val="tx1"/>
                </a:solidFill>
              </a:rPr>
              <a:t>після </a:t>
            </a:r>
            <a:r>
              <a:rPr lang="uk-UA" sz="2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реєстрації заяв</a:t>
            </a:r>
            <a:r>
              <a:rPr lang="uk-UA" altLang="ru-RU" sz="24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ru-RU" sz="2400" b="1" i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нічого не змінити</a:t>
            </a:r>
            <a:r>
              <a:rPr lang="uk-UA" sz="2400" dirty="0" smtClean="0">
                <a:solidFill>
                  <a:schemeClr val="tx1"/>
                </a:solidFill>
              </a:rPr>
              <a:t>  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384071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49287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 defTabSz="914400"/>
            <a:r>
              <a:rPr lang="uk-UA" altLang="ru-RU" sz="3600" b="1" dirty="0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Умови прийому до </a:t>
            </a:r>
            <a:r>
              <a:rPr lang="uk-UA" altLang="ru-RU" sz="3600" b="1" dirty="0" err="1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ВНЗ</a:t>
            </a:r>
            <a:r>
              <a:rPr lang="en-US" altLang="ru-RU" sz="3600" b="1" dirty="0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uk-UA" altLang="ru-RU" sz="3600" b="1" dirty="0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у 2015 р.</a:t>
            </a:r>
            <a:endParaRPr lang="ru-RU" altLang="ru-RU" sz="3600" b="1" dirty="0">
              <a:solidFill>
                <a:srgbClr val="7030A0"/>
              </a:solidFill>
              <a:effectLst>
                <a:glow rad="1270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30629" y="1555335"/>
            <a:ext cx="8847908" cy="5042315"/>
          </a:xfrm>
        </p:spPr>
        <p:txBody>
          <a:bodyPr/>
          <a:lstStyle/>
          <a:p>
            <a:pPr marL="357188" indent="-249238">
              <a:lnSpc>
                <a:spcPct val="100000"/>
              </a:lnSpc>
              <a:buFontTx/>
              <a:buChar char="-"/>
            </a:pPr>
            <a:r>
              <a:rPr lang="uk-UA" altLang="uk-UA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altLang="uk-UA" sz="2400" dirty="0"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реєстрація на </a:t>
            </a:r>
            <a:r>
              <a:rPr lang="uk-UA" altLang="uk-UA" sz="2400" dirty="0" err="1"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ЗНО</a:t>
            </a:r>
            <a:r>
              <a:rPr lang="uk-UA" altLang="uk-UA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alt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відбудеться з </a:t>
            </a:r>
            <a:r>
              <a:rPr lang="uk-UA" altLang="uk-UA" sz="2400" dirty="0">
                <a:effectLst>
                  <a:glow rad="1143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 січн</a:t>
            </a:r>
            <a:r>
              <a:rPr lang="uk-UA" altLang="uk-UA" sz="2400" dirty="0">
                <a:effectLst>
                  <a:glow rad="114300">
                    <a:srgbClr val="FFFF00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я</a:t>
            </a:r>
            <a:r>
              <a:rPr lang="uk-UA" altLang="uk-UA" sz="2400" dirty="0">
                <a:latin typeface="Arial" panose="020B0604020202020204" pitchFamily="34" charset="0"/>
                <a:cs typeface="Arial" panose="020B0604020202020204" pitchFamily="34" charset="0"/>
              </a:rPr>
              <a:t> по </a:t>
            </a:r>
            <a:r>
              <a:rPr lang="uk-UA" altLang="uk-UA" sz="2400" dirty="0">
                <a:effectLst>
                  <a:glow rad="1143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 лютого 2015</a:t>
            </a:r>
            <a:r>
              <a:rPr lang="uk-UA" altLang="uk-UA" sz="2400" dirty="0">
                <a:latin typeface="Arial" panose="020B0604020202020204" pitchFamily="34" charset="0"/>
                <a:cs typeface="Arial" panose="020B0604020202020204" pitchFamily="34" charset="0"/>
              </a:rPr>
              <a:t> року;</a:t>
            </a:r>
          </a:p>
          <a:p>
            <a:pPr marL="357188" indent="-249238">
              <a:lnSpc>
                <a:spcPct val="100000"/>
              </a:lnSpc>
              <a:buFontTx/>
              <a:buChar char="-"/>
            </a:pPr>
            <a:r>
              <a:rPr lang="uk-UA" alt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altLang="uk-UA" sz="2400" dirty="0" smtClean="0"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тестування </a:t>
            </a:r>
            <a:r>
              <a:rPr lang="uk-UA" altLang="uk-UA" sz="2400" dirty="0"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 української мови і літератури</a:t>
            </a:r>
            <a:r>
              <a:rPr lang="uk-UA" altLang="uk-UA" sz="2400" dirty="0">
                <a:latin typeface="Arial" panose="020B0604020202020204" pitchFamily="34" charset="0"/>
                <a:cs typeface="Arial" panose="020B0604020202020204" pitchFamily="34" charset="0"/>
              </a:rPr>
              <a:t> співпадає з державною атестацією випускників з цієї  дисципліни та проходить в </a:t>
            </a:r>
            <a:r>
              <a:rPr lang="uk-UA" altLang="uk-UA" sz="2400" dirty="0">
                <a:effectLst>
                  <a:glow rad="1143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квітні</a:t>
            </a:r>
            <a:r>
              <a:rPr lang="uk-UA" alt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357188" indent="-249238">
              <a:lnSpc>
                <a:spcPct val="100000"/>
              </a:lnSpc>
              <a:buFontTx/>
              <a:buChar char="-"/>
            </a:pPr>
            <a:r>
              <a:rPr lang="uk-UA" alt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altLang="uk-UA" sz="2400" dirty="0" smtClean="0"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тестування </a:t>
            </a:r>
            <a:r>
              <a:rPr lang="uk-UA" altLang="uk-UA" sz="2400" dirty="0"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 інших предметів</a:t>
            </a:r>
            <a:r>
              <a:rPr lang="uk-UA" altLang="uk-UA" sz="2400" dirty="0">
                <a:latin typeface="Arial" panose="020B0604020202020204" pitchFamily="34" charset="0"/>
                <a:cs typeface="Arial" panose="020B0604020202020204" pitchFamily="34" charset="0"/>
              </a:rPr>
              <a:t> буде проводитися в </a:t>
            </a:r>
            <a:r>
              <a:rPr lang="uk-UA" altLang="uk-UA" sz="2400" dirty="0">
                <a:effectLst>
                  <a:glow rad="1143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червні</a:t>
            </a:r>
            <a:r>
              <a:rPr lang="uk-UA" altLang="uk-UA" sz="24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88900" indent="0">
              <a:lnSpc>
                <a:spcPct val="100000"/>
              </a:lnSpc>
              <a:buNone/>
            </a:pPr>
            <a:endParaRPr lang="uk-UA" altLang="uk-U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8900" indent="19050">
              <a:lnSpc>
                <a:spcPct val="100000"/>
              </a:lnSpc>
              <a:buFontTx/>
              <a:buNone/>
            </a:pPr>
            <a:r>
              <a:rPr lang="uk-UA" altLang="uk-UA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ru-RU" alt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05150" y="779145"/>
            <a:ext cx="49478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dirty="0" smtClean="0">
                <a:solidFill>
                  <a:srgbClr val="006600"/>
                </a:solidFill>
                <a:effectLst>
                  <a:glow rad="127000">
                    <a:schemeClr val="accent4">
                      <a:lumMod val="40000"/>
                      <a:lumOff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Строки проведення </a:t>
            </a:r>
            <a:r>
              <a:rPr lang="uk-UA" sz="3600" dirty="0" err="1" smtClean="0">
                <a:solidFill>
                  <a:srgbClr val="006600"/>
                </a:solidFill>
                <a:effectLst>
                  <a:glow rad="127000">
                    <a:schemeClr val="accent4">
                      <a:lumMod val="40000"/>
                      <a:lumOff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ЗНО</a:t>
            </a:r>
            <a:endParaRPr lang="ru-RU" sz="3600" dirty="0">
              <a:solidFill>
                <a:srgbClr val="006600"/>
              </a:solidFill>
              <a:effectLst>
                <a:glow rad="127000">
                  <a:schemeClr val="accent4">
                    <a:lumMod val="40000"/>
                    <a:lumOff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2363" y="6568548"/>
            <a:ext cx="738188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19951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9" dur="750" spd="-100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75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25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75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4" grpId="1"/>
      <p:bldP spid="3075" grpId="0" build="p"/>
      <p:bldP spid="2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-1"/>
            <a:ext cx="9144000" cy="801189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 defTabSz="914400"/>
            <a:r>
              <a:rPr lang="uk-UA" altLang="ru-RU" sz="2400" b="1" dirty="0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Строки прийому заяв і документів, вступних екзаменів, конкурсного відбору та зарахування на навчання</a:t>
            </a:r>
            <a:endParaRPr lang="ru-RU" altLang="ru-RU" sz="2400" b="1" dirty="0">
              <a:solidFill>
                <a:srgbClr val="7030A0"/>
              </a:solidFill>
              <a:effectLst>
                <a:glow rad="1270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graphicFrame>
        <p:nvGraphicFramePr>
          <p:cNvPr id="11358" name="Group 9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931729531"/>
              </p:ext>
            </p:extLst>
          </p:nvPr>
        </p:nvGraphicFramePr>
        <p:xfrm>
          <a:off x="221415" y="1164424"/>
          <a:ext cx="8786813" cy="5091098"/>
        </p:xfrm>
        <a:graphic>
          <a:graphicData uri="http://schemas.openxmlformats.org/drawingml/2006/table">
            <a:tbl>
              <a:tblPr/>
              <a:tblGrid>
                <a:gridCol w="3383431"/>
                <a:gridCol w="3851031"/>
                <a:gridCol w="1552351"/>
              </a:tblGrid>
              <a:tr h="554038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Етапи вступної кампанії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Прийом на навчання вступників на основі повної загальної середньої освіти та </a:t>
                      </a:r>
                      <a:r>
                        <a:rPr kumimoji="0" lang="uk-UA" alt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ОКР</a:t>
                      </a:r>
                      <a:r>
                        <a:rPr kumimoji="0" lang="uk-UA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молодшого спеціаліста зі скороченим терміном навчання </a:t>
                      </a:r>
                      <a:endParaRPr kumimoji="0" lang="ru-RU" alt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75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Денна форма навчання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Заочна форма навчання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92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glow rad="101600">
                              <a:schemeClr val="bg1"/>
                            </a:glow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Початок прийому заяв та документів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 rad="101600">
                            <a:schemeClr val="bg1"/>
                          </a:glow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glow rad="127000">
                              <a:srgbClr val="FFFF00"/>
                            </a:glow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 липня 2015 р</a:t>
                      </a:r>
                      <a:r>
                        <a:rPr kumimoji="0" lang="uk-UA" alt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kumimoji="0" lang="ru-RU" altLang="ru-RU" sz="11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row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Строки прийому заяв та документів визначені правилами прийому </a:t>
                      </a:r>
                      <a:r>
                        <a:rPr kumimoji="0" lang="uk-UA" alt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ВНЗ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2334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glow rad="101600">
                              <a:schemeClr val="bg1"/>
                            </a:glow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Закінчення прийому заяв та документів від осіб, які мають право проходити співбесіди, складати вступні випробування та проходити творчі конкурси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 rad="101600">
                            <a:schemeClr val="bg1"/>
                          </a:glow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glow rad="127000">
                              <a:srgbClr val="FFFF00"/>
                            </a:glow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18:00 24 липня 2015 р.</a:t>
                      </a:r>
                      <a:endParaRPr kumimoji="0" lang="ru-RU" altLang="ru-RU" sz="14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 rad="127000">
                            <a:srgbClr val="FFFF00"/>
                          </a:glow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64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glow rad="101600">
                              <a:schemeClr val="bg1"/>
                            </a:glow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Строки проведення співбесід, вступних випробувань та творчих конкурсів 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 rad="101600">
                            <a:schemeClr val="bg1"/>
                          </a:glow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glow rad="127000">
                              <a:srgbClr val="FFFF00"/>
                            </a:glow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 липня – 1 серпня 2015 р.</a:t>
                      </a:r>
                      <a:r>
                        <a:rPr kumimoji="0" lang="uk-UA" alt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kumimoji="0" lang="ru-RU" altLang="ru-RU" sz="11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122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glow rad="101600">
                              <a:schemeClr val="bg1"/>
                            </a:glow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Термін оприлюднення рейтингового списку вступників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 rad="101600">
                            <a:schemeClr val="bg1"/>
                          </a:glow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Перший – </a:t>
                      </a:r>
                      <a:r>
                        <a:rPr kumimoji="0" lang="uk-UA" alt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пізніше 12:00 </a:t>
                      </a:r>
                      <a:r>
                        <a:rPr kumimoji="0" lang="uk-UA" alt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glow rad="127000">
                              <a:srgbClr val="FFFF00"/>
                            </a:glow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серпня 2015 р.</a:t>
                      </a:r>
                      <a:r>
                        <a:rPr kumimoji="0" lang="uk-UA" alt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</a:t>
                      </a: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Другий – </a:t>
                      </a:r>
                      <a:r>
                        <a:rPr kumimoji="0" lang="uk-UA" alt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пізніше 12:00 </a:t>
                      </a:r>
                      <a:r>
                        <a:rPr kumimoji="0" lang="uk-UA" altLang="ru-RU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glow rad="127000">
                              <a:srgbClr val="FFFF00"/>
                            </a:glow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 серпня 2015 р.</a:t>
                      </a:r>
                      <a:endParaRPr kumimoji="0" lang="ru-RU" altLang="ru-RU" sz="14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 rad="127000">
                            <a:srgbClr val="FFFF00"/>
                          </a:glow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1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glow rad="101600">
                              <a:schemeClr val="bg1"/>
                            </a:glow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Терміни зарахування вступників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glow rad="101600">
                            <a:schemeClr val="bg1"/>
                          </a:glow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 державним замовлення –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пізніше 12:00 </a:t>
                      </a:r>
                      <a:r>
                        <a:rPr kumimoji="0" lang="uk-UA" altLang="ru-RU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glow rad="127000">
                              <a:srgbClr val="FFFF00"/>
                            </a:glow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 серпня 2015 р.</a:t>
                      </a:r>
                      <a:r>
                        <a:rPr kumimoji="0" lang="uk-UA" alt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 кошти фізичних та юридичних осіб –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пізніше </a:t>
                      </a:r>
                      <a:r>
                        <a:rPr kumimoji="0" lang="uk-UA" altLang="ru-RU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glow rad="127000">
                              <a:srgbClr val="FFFF00"/>
                            </a:glow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 серпня 2015 р</a:t>
                      </a:r>
                      <a:r>
                        <a:rPr kumimoji="0" lang="uk-UA" altLang="ru-RU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glow rad="127000">
                              <a:srgbClr val="FFFF00"/>
                            </a:glo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2363" y="6568548"/>
            <a:ext cx="738188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2723121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1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06437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 defTabSz="914400"/>
            <a:r>
              <a:rPr lang="uk-UA" altLang="ru-RU" sz="2800" b="1" dirty="0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Порядок прийому заяв та документів для участі у конкурсі до </a:t>
            </a:r>
            <a:r>
              <a:rPr lang="uk-UA" altLang="ru-RU" sz="2800" b="1" dirty="0" err="1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ВНЗ</a:t>
            </a:r>
            <a:endParaRPr lang="ru-RU" altLang="ru-RU" sz="2800" b="1" dirty="0">
              <a:solidFill>
                <a:srgbClr val="7030A0"/>
              </a:solidFill>
              <a:effectLst>
                <a:glow rad="1270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807021"/>
            <a:ext cx="8642350" cy="600066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uk-UA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Вступники подають заяву на участь у конкурсі до </a:t>
            </a:r>
            <a:r>
              <a:rPr lang="uk-UA" alt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ВНЗ</a:t>
            </a:r>
            <a:r>
              <a:rPr lang="uk-UA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uk-UA" altLang="ru-RU" sz="2400" dirty="0">
                <a:effectLst>
                  <a:glow rad="1143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паперовій</a:t>
            </a:r>
            <a:r>
              <a:rPr lang="uk-UA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або </a:t>
            </a:r>
            <a:r>
              <a:rPr lang="uk-UA" altLang="ru-RU" sz="2400" dirty="0">
                <a:effectLst>
                  <a:glow rad="1143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електронній формі</a:t>
            </a:r>
            <a:r>
              <a:rPr lang="uk-UA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uk-UA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До заяви, поданої в паперовій формі, вступник додає:</a:t>
            </a:r>
          </a:p>
          <a:p>
            <a:pPr>
              <a:lnSpc>
                <a:spcPct val="80000"/>
              </a:lnSpc>
            </a:pPr>
            <a:r>
              <a:rPr lang="uk-UA" altLang="ru-RU" sz="2400" dirty="0">
                <a:effectLst>
                  <a:glow rad="114300">
                    <a:srgbClr val="FFFF00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атестат</a:t>
            </a:r>
            <a:r>
              <a:rPr lang="uk-UA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або </a:t>
            </a:r>
            <a:r>
              <a:rPr lang="uk-UA" altLang="ru-RU" sz="2400" dirty="0">
                <a:effectLst>
                  <a:glow rad="114300">
                    <a:srgbClr val="FFFF00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диплом</a:t>
            </a:r>
            <a:r>
              <a:rPr lang="uk-UA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молодшого спеціаліста та додаток до нього, оригінал, або копію;</a:t>
            </a:r>
          </a:p>
          <a:p>
            <a:pPr>
              <a:lnSpc>
                <a:spcPct val="80000"/>
              </a:lnSpc>
            </a:pPr>
            <a:r>
              <a:rPr lang="uk-UA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altLang="ru-RU" sz="2400" dirty="0">
                <a:effectLst>
                  <a:glow rad="114300">
                    <a:srgbClr val="FFFF00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сертифікати</a:t>
            </a:r>
            <a:r>
              <a:rPr lang="uk-UA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відповідного рівня </a:t>
            </a:r>
            <a:r>
              <a:rPr lang="uk-UA" alt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ЗНО</a:t>
            </a:r>
            <a:r>
              <a:rPr lang="uk-UA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видані у 2015 році, оригінали або копії;</a:t>
            </a:r>
          </a:p>
          <a:p>
            <a:pPr>
              <a:lnSpc>
                <a:spcPct val="80000"/>
              </a:lnSpc>
            </a:pPr>
            <a:r>
              <a:rPr lang="uk-UA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altLang="ru-RU" sz="2400" dirty="0">
                <a:effectLst>
                  <a:glow rad="114300">
                    <a:srgbClr val="FFFF00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копію документа</a:t>
            </a:r>
            <a:r>
              <a:rPr lang="uk-UA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, що посвідчує особу та громадянство;</a:t>
            </a:r>
          </a:p>
          <a:p>
            <a:pPr>
              <a:lnSpc>
                <a:spcPct val="80000"/>
              </a:lnSpc>
            </a:pPr>
            <a:r>
              <a:rPr lang="uk-UA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шість кольорових </a:t>
            </a:r>
            <a:r>
              <a:rPr lang="uk-UA" altLang="ru-RU" sz="2400" dirty="0">
                <a:effectLst>
                  <a:glow rad="114300">
                    <a:srgbClr val="FFFF00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фотокарток</a:t>
            </a:r>
            <a:r>
              <a:rPr lang="uk-UA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розміром 3*4 см.;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uk-UA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alt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Заява </a:t>
            </a:r>
            <a:r>
              <a:rPr lang="uk-UA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в електронній формі подається вступником шляхом заповнення електронної форми в режимі он-лайн;</a:t>
            </a:r>
          </a:p>
          <a:p>
            <a:pPr>
              <a:lnSpc>
                <a:spcPct val="80000"/>
              </a:lnSpc>
            </a:pPr>
            <a:r>
              <a:rPr lang="uk-UA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факт </a:t>
            </a:r>
            <a:r>
              <a:rPr lang="uk-UA" altLang="ru-RU" sz="2200" dirty="0">
                <a:effectLst>
                  <a:glow rad="1016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ознайомлення</a:t>
            </a:r>
            <a:r>
              <a:rPr lang="uk-UA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вступника з правилами прийому, наявною ліцензією, а також факт наявності/відсутності підстав для вступу поза конкурсом фіксується в заяві вступника і підтверджується </a:t>
            </a:r>
            <a:r>
              <a:rPr lang="uk-UA" altLang="ru-RU" sz="2400" dirty="0">
                <a:effectLst>
                  <a:glow rad="1143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його особистим підписом</a:t>
            </a:r>
            <a:r>
              <a:rPr lang="uk-UA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при поданні заяви у паперовій формі;</a:t>
            </a:r>
          </a:p>
          <a:p>
            <a:pPr>
              <a:lnSpc>
                <a:spcPct val="80000"/>
              </a:lnSpc>
            </a:pPr>
            <a:r>
              <a:rPr lang="uk-UA" alt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altLang="ru-RU" sz="2400" dirty="0">
                <a:effectLst>
                  <a:glow rad="114300">
                    <a:srgbClr val="FFFF00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обов’язково визначити пріоритети заяв від 1 до </a:t>
            </a:r>
            <a:r>
              <a:rPr lang="uk-UA" altLang="ru-RU" sz="2400" dirty="0" smtClean="0">
                <a:effectLst>
                  <a:glow rad="114300">
                    <a:srgbClr val="FFFF00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15 </a:t>
            </a:r>
            <a:br>
              <a:rPr lang="uk-UA" altLang="ru-RU" sz="2400" dirty="0" smtClean="0">
                <a:effectLst>
                  <a:glow rad="114300">
                    <a:srgbClr val="FFFF00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altLang="ru-RU" sz="2000" dirty="0" smtClean="0">
                <a:effectLst>
                  <a:glow rad="114300">
                    <a:srgbClr val="FFFF00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(1 - найвищій)</a:t>
            </a:r>
            <a:r>
              <a:rPr lang="uk-UA" altLang="ru-RU" sz="2400" dirty="0" smtClean="0">
                <a:effectLst>
                  <a:glow rad="114300">
                    <a:srgbClr val="FFFF00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k-UA" altLang="ru-RU" sz="2400" dirty="0">
              <a:effectLst>
                <a:glow rad="114300">
                  <a:srgbClr val="FFFF00"/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2363" y="6568548"/>
            <a:ext cx="738188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5747856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86213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 defTabSz="914400"/>
            <a:r>
              <a:rPr lang="uk-UA" altLang="ru-RU" sz="3600" b="1" dirty="0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Зарахування поза конкурсом</a:t>
            </a:r>
            <a:endParaRPr lang="ru-RU" altLang="ru-RU" sz="3600" b="1" dirty="0">
              <a:solidFill>
                <a:srgbClr val="7030A0"/>
              </a:solidFill>
              <a:effectLst>
                <a:glow rad="1270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96975"/>
            <a:ext cx="8642350" cy="532765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buFontTx/>
              <a:buNone/>
            </a:pPr>
            <a:r>
              <a:rPr lang="uk-UA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Поза конкурсом зараховуються: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uk-UA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-  особи, яким відповідно до Закону України “Про статус ветеранів війни, гарантії їх соціального захисту” надане таке право;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uk-UA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інваліди І, </a:t>
            </a:r>
            <a:r>
              <a:rPr lang="uk-UA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ІІ</a:t>
            </a:r>
            <a:r>
              <a:rPr lang="uk-UA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груп та діти-інваліди віком до 18 років;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uk-UA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особи, яким відповідно до Закону України “Про статус і соціальний захист громадян, які постраждали внаслідок Чорнобильської </a:t>
            </a:r>
            <a:r>
              <a:rPr lang="uk-UA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катастрофи”надане</a:t>
            </a:r>
            <a:r>
              <a:rPr lang="uk-UA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таке право;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uk-UA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особи, яким відповідно до Закону України “Про підвищення престижності шахтарської праці” надане таке право;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uk-UA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члени збірних команд України, які брали участь у міжнародних олімпіадах, перелік яких визначений центральним органом виконавчої влади у сфері освіти і науки;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uk-UA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чемпіони і призери Олімпійських і </a:t>
            </a:r>
            <a:r>
              <a:rPr lang="uk-UA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Паралімпійських</a:t>
            </a:r>
            <a:r>
              <a:rPr lang="uk-UA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ігор – за спеціальностями в галузі фізичної культури та спорту.</a:t>
            </a:r>
            <a:endParaRPr lang="ru-RU" alt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2363" y="6568548"/>
            <a:ext cx="738188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4986939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301"/>
            <a:ext cx="9144000" cy="528629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 defTabSz="914400"/>
            <a:r>
              <a:rPr lang="uk-UA" altLang="ru-RU" sz="4000" b="1" dirty="0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Особливості прийому до </a:t>
            </a:r>
            <a:r>
              <a:rPr lang="uk-UA" altLang="ru-RU" sz="4000" b="1" dirty="0" err="1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ВНЗ</a:t>
            </a:r>
            <a:r>
              <a:rPr lang="en-US" altLang="ru-RU" sz="4000" b="1" dirty="0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uk-UA" altLang="ru-RU" sz="4000" b="1" dirty="0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у 2015 р.</a:t>
            </a:r>
            <a:endParaRPr lang="ru-RU" altLang="ru-RU" sz="4000" b="1" dirty="0">
              <a:solidFill>
                <a:srgbClr val="7030A0"/>
              </a:solidFill>
              <a:effectLst>
                <a:glow rad="1270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graphicFrame>
        <p:nvGraphicFramePr>
          <p:cNvPr id="17912" name="Group 50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22017950"/>
              </p:ext>
            </p:extLst>
          </p:nvPr>
        </p:nvGraphicFramePr>
        <p:xfrm>
          <a:off x="114612" y="970362"/>
          <a:ext cx="8853517" cy="3890965"/>
        </p:xfrm>
        <a:graphic>
          <a:graphicData uri="http://schemas.openxmlformats.org/drawingml/2006/table">
            <a:tbl>
              <a:tblPr/>
              <a:tblGrid>
                <a:gridCol w="1530695"/>
                <a:gridCol w="839793"/>
                <a:gridCol w="1033256"/>
                <a:gridCol w="3253504"/>
                <a:gridCol w="1087911"/>
                <a:gridCol w="1108358"/>
              </a:tblGrid>
              <a:tr h="287338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Напрями та профілі підготовки ступеня бакалавра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Перелік конкурсних предметів (вступних екзаменів)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Ваговий коефіцієнт конкурсного предмету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Мінімальна к-ть балів для допуску до участі у конкурсі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Назва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Код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Квота пільгових категорій,%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7338"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Професійна</a:t>
                      </a:r>
                      <a:r>
                        <a:rPr kumimoji="0" lang="ru-RU" alt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altLang="ru-RU" sz="1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освіта</a:t>
                      </a:r>
                      <a:r>
                        <a:rPr kumimoji="0" lang="ru-RU" alt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Транспорт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6.010104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</a:t>
                      </a:r>
                      <a:r>
                        <a:rPr kumimoji="0" lang="ru-RU" alt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Українська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alt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мова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і </a:t>
                      </a:r>
                      <a:r>
                        <a:rPr kumimoji="0" lang="ru-RU" alt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література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kumimoji="0" lang="ru-RU" alt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базовий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Математика (</a:t>
                      </a:r>
                      <a:r>
                        <a:rPr kumimoji="0" lang="ru-RU" alt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базовий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</a:t>
                      </a:r>
                      <a:r>
                        <a:rPr kumimoji="0" lang="ru-RU" alt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Іноземна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alt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мова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Професійна</a:t>
                      </a:r>
                      <a:r>
                        <a:rPr kumimoji="0" lang="ru-RU" alt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altLang="ru-RU" sz="1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освіта</a:t>
                      </a:r>
                      <a:r>
                        <a:rPr kumimoji="0" lang="ru-RU" alt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Електроніка</a:t>
                      </a: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6.010104 	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	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</a:t>
                      </a:r>
                      <a:r>
                        <a:rPr kumimoji="0" lang="ru-RU" alt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Українська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alt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мова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і </a:t>
                      </a:r>
                      <a:r>
                        <a:rPr kumimoji="0" lang="ru-RU" alt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література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kumimoji="0" lang="ru-RU" alt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базовий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</a:t>
                      </a:r>
                      <a:r>
                        <a:rPr kumimoji="0" lang="ru-RU" alt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Фізика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	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Математика (</a:t>
                      </a:r>
                      <a:r>
                        <a:rPr kumimoji="0" lang="ru-RU" alt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базовий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	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Професійна</a:t>
                      </a:r>
                      <a:r>
                        <a:rPr kumimoji="0" lang="ru-RU" alt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altLang="ru-RU" sz="1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освіта</a:t>
                      </a:r>
                      <a:r>
                        <a:rPr kumimoji="0" lang="ru-RU" alt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Дизайн 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6.010104 	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</a:t>
                      </a:r>
                      <a:r>
                        <a:rPr kumimoji="0" lang="ru-RU" alt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Українська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alt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мова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і </a:t>
                      </a:r>
                      <a:r>
                        <a:rPr kumimoji="0" lang="ru-RU" alt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література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kumimoji="0" lang="ru-RU" alt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базовий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</a:t>
                      </a:r>
                      <a:r>
                        <a:rPr kumimoji="0" lang="ru-RU" alt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Історія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alt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України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	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0,35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</a:t>
                      </a:r>
                      <a:r>
                        <a:rPr kumimoji="0" lang="ru-RU" alt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Творчий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конкурс 	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0,25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69" name="Rectangle 61"/>
          <p:cNvSpPr>
            <a:spLocks noChangeArrowheads="1"/>
          </p:cNvSpPr>
          <p:nvPr/>
        </p:nvSpPr>
        <p:spPr bwMode="auto">
          <a:xfrm flipV="1">
            <a:off x="611188" y="976313"/>
            <a:ext cx="54879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17669" name="Rectangle 261"/>
          <p:cNvSpPr>
            <a:spLocks noChangeArrowheads="1"/>
          </p:cNvSpPr>
          <p:nvPr/>
        </p:nvSpPr>
        <p:spPr bwMode="auto">
          <a:xfrm>
            <a:off x="360288" y="453093"/>
            <a:ext cx="50307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altLang="ru-RU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Приклад з додатку </a:t>
            </a:r>
            <a:r>
              <a:rPr lang="uk-UA" altLang="ru-RU" sz="28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УІПА</a:t>
            </a:r>
            <a:r>
              <a:rPr lang="uk-UA" altLang="ru-RU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:</a:t>
            </a:r>
            <a:endParaRPr lang="ru-RU" altLang="ru-RU" sz="28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853" name="Rectangle 445"/>
          <p:cNvSpPr>
            <a:spLocks noChangeArrowheads="1"/>
          </p:cNvSpPr>
          <p:nvPr/>
        </p:nvSpPr>
        <p:spPr bwMode="auto">
          <a:xfrm>
            <a:off x="254342" y="4836646"/>
            <a:ext cx="8713787" cy="2008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altLang="ru-RU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Приклад </a:t>
            </a:r>
            <a:r>
              <a:rPr lang="uk-UA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обчислення</a:t>
            </a: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конкурсного балу для </a:t>
            </a:r>
            <a:r>
              <a:rPr lang="uk-UA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окремих</a:t>
            </a: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специальностей </a:t>
            </a:r>
            <a:r>
              <a:rPr lang="uk-UA" altLang="ru-RU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uk-UA" altLang="ru-RU" sz="12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altLang="ru-RU" sz="1600" i="1" dirty="0" smtClean="0">
                <a:solidFill>
                  <a:srgbClr val="000000"/>
                </a:solidFill>
                <a:effectLst>
                  <a:glow rad="88900">
                    <a:schemeClr val="accent4">
                      <a:lumMod val="40000"/>
                      <a:lumOff val="60000"/>
                      <a:alpha val="86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Проф. освіта. </a:t>
            </a:r>
            <a:r>
              <a:rPr lang="uk-UA" altLang="ru-RU" sz="1600" b="1" i="1" dirty="0" smtClean="0">
                <a:solidFill>
                  <a:srgbClr val="000000"/>
                </a:solidFill>
                <a:effectLst>
                  <a:glow rad="88900">
                    <a:schemeClr val="accent4">
                      <a:lumMod val="40000"/>
                      <a:lumOff val="60000"/>
                      <a:alpha val="86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Транспорт</a:t>
            </a:r>
            <a:r>
              <a:rPr lang="uk-UA" altLang="ru-RU" sz="1600" i="1" dirty="0" smtClean="0">
                <a:solidFill>
                  <a:srgbClr val="000000"/>
                </a:solidFill>
                <a:effectLst>
                  <a:glow rad="88900">
                    <a:schemeClr val="accent4">
                      <a:lumMod val="40000"/>
                      <a:lumOff val="60000"/>
                      <a:alpha val="86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uk-UA" altLang="ru-RU" sz="1600" b="1" dirty="0" smtClean="0">
                <a:solidFill>
                  <a:srgbClr val="000000"/>
                </a:solidFill>
                <a:effectLst>
                  <a:glow rad="88900">
                    <a:schemeClr val="accent4">
                      <a:lumMod val="40000"/>
                      <a:lumOff val="60000"/>
                      <a:alpha val="86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uk-UA" altLang="ru-RU" sz="1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k-UA" altLang="ru-RU" sz="13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altLang="ru-RU" sz="13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сертиф</a:t>
            </a:r>
            <a:r>
              <a:rPr lang="uk-UA" altLang="ru-RU" sz="13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з </a:t>
            </a:r>
            <a:r>
              <a:rPr lang="uk-UA" altLang="ru-RU" sz="13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укр</a:t>
            </a:r>
            <a:r>
              <a:rPr lang="uk-UA" altLang="ru-RU" sz="13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мови і літ. * 0,3 + </a:t>
            </a:r>
            <a:r>
              <a:rPr lang="uk-UA" altLang="ru-RU" sz="13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сертиф</a:t>
            </a:r>
            <a:r>
              <a:rPr lang="uk-UA" altLang="ru-RU" sz="13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з </a:t>
            </a:r>
            <a:r>
              <a:rPr lang="uk-UA" altLang="ru-RU" sz="13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</a:t>
            </a:r>
            <a:r>
              <a:rPr lang="uk-UA" altLang="ru-RU" sz="13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* 0,3 + </a:t>
            </a:r>
            <a:r>
              <a:rPr lang="uk-UA" altLang="ru-RU" sz="13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сертиф</a:t>
            </a:r>
            <a:r>
              <a:rPr lang="uk-UA" altLang="ru-RU" sz="13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з </a:t>
            </a:r>
            <a:r>
              <a:rPr lang="uk-UA" altLang="ru-RU" sz="13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іноз</a:t>
            </a:r>
            <a:r>
              <a:rPr lang="uk-UA" altLang="ru-RU" sz="13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мови * 0,3 + бал атестата * 0,1;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altLang="ru-RU" sz="1600" dirty="0" smtClean="0">
                <a:solidFill>
                  <a:srgbClr val="000000"/>
                </a:solidFill>
                <a:effectLst>
                  <a:glow rad="88900">
                    <a:schemeClr val="accent4">
                      <a:lumMod val="40000"/>
                      <a:lumOff val="60000"/>
                      <a:alpha val="86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Проф. освіта. </a:t>
            </a:r>
            <a:r>
              <a:rPr lang="uk-UA" altLang="ru-RU" sz="1600" b="1" dirty="0" smtClean="0">
                <a:solidFill>
                  <a:srgbClr val="000000"/>
                </a:solidFill>
                <a:effectLst>
                  <a:glow rad="88900">
                    <a:schemeClr val="accent4">
                      <a:lumMod val="40000"/>
                      <a:lumOff val="60000"/>
                      <a:alpha val="86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Електроніка</a:t>
            </a:r>
            <a:r>
              <a:rPr lang="uk-UA" altLang="ru-RU" sz="1600" dirty="0" smtClean="0">
                <a:solidFill>
                  <a:srgbClr val="000000"/>
                </a:solidFill>
                <a:effectLst>
                  <a:glow rad="88900">
                    <a:schemeClr val="accent4">
                      <a:lumMod val="40000"/>
                      <a:lumOff val="60000"/>
                      <a:alpha val="86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uk-UA" altLang="ru-RU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altLang="ru-RU" sz="1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k-UA" altLang="ru-RU" sz="13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сертиф</a:t>
            </a:r>
            <a:r>
              <a:rPr lang="uk-UA" altLang="ru-RU" sz="13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з </a:t>
            </a:r>
            <a:r>
              <a:rPr lang="uk-UA" altLang="ru-RU" sz="13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укр</a:t>
            </a:r>
            <a:r>
              <a:rPr lang="uk-UA" altLang="ru-RU" sz="13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мови і літ. * 0,3 + </a:t>
            </a:r>
            <a:r>
              <a:rPr lang="uk-UA" altLang="ru-RU" sz="13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сертиф</a:t>
            </a:r>
            <a:r>
              <a:rPr lang="uk-UA" altLang="ru-RU" sz="13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з фізики. * 0,4 + </a:t>
            </a:r>
            <a:r>
              <a:rPr lang="uk-UA" altLang="ru-RU" sz="13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сертиф</a:t>
            </a:r>
            <a:r>
              <a:rPr lang="uk-UA" altLang="ru-RU" sz="13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з </a:t>
            </a:r>
            <a:r>
              <a:rPr lang="uk-UA" altLang="ru-RU" sz="13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</a:t>
            </a:r>
            <a:r>
              <a:rPr lang="uk-UA" altLang="ru-RU" sz="13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* 0,2 + бал атестата * 0,1;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altLang="ru-RU" sz="1600" dirty="0" smtClean="0">
                <a:solidFill>
                  <a:srgbClr val="000000"/>
                </a:solidFill>
                <a:effectLst>
                  <a:glow rad="88900">
                    <a:schemeClr val="accent4">
                      <a:lumMod val="40000"/>
                      <a:lumOff val="60000"/>
                      <a:alpha val="86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Проф. освіта. </a:t>
            </a:r>
            <a:r>
              <a:rPr lang="uk-UA" altLang="ru-RU" sz="1600" b="1" dirty="0" smtClean="0">
                <a:solidFill>
                  <a:srgbClr val="000000"/>
                </a:solidFill>
                <a:effectLst>
                  <a:glow rad="88900">
                    <a:schemeClr val="accent4">
                      <a:lumMod val="40000"/>
                      <a:lumOff val="60000"/>
                      <a:alpha val="86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Дизайн</a:t>
            </a:r>
            <a:r>
              <a:rPr lang="uk-UA" altLang="ru-RU" sz="1600" dirty="0" smtClean="0">
                <a:solidFill>
                  <a:srgbClr val="000000"/>
                </a:solidFill>
                <a:effectLst>
                  <a:glow rad="88900">
                    <a:schemeClr val="accent4">
                      <a:lumMod val="40000"/>
                      <a:lumOff val="60000"/>
                      <a:alpha val="86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uk-UA" altLang="ru-RU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altLang="ru-RU" sz="1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k-UA" altLang="ru-RU" sz="13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altLang="ru-RU" sz="13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сертиф</a:t>
            </a:r>
            <a:r>
              <a:rPr lang="uk-UA" altLang="ru-RU" sz="13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з </a:t>
            </a:r>
            <a:r>
              <a:rPr lang="uk-UA" altLang="ru-RU" sz="13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укр</a:t>
            </a:r>
            <a:r>
              <a:rPr lang="uk-UA" altLang="ru-RU" sz="13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мови і літ. * 0,3 + </a:t>
            </a:r>
            <a:r>
              <a:rPr lang="uk-UA" altLang="ru-RU" sz="13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сертиф</a:t>
            </a:r>
            <a:r>
              <a:rPr lang="uk-UA" altLang="ru-RU" sz="13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з </a:t>
            </a:r>
            <a:r>
              <a:rPr lang="uk-UA" altLang="ru-RU" sz="13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істор</a:t>
            </a:r>
            <a:r>
              <a:rPr lang="uk-UA" altLang="ru-RU" sz="13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k-UA" altLang="ru-RU" sz="13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Укр</a:t>
            </a:r>
            <a:r>
              <a:rPr lang="uk-UA" altLang="ru-RU" sz="13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* 0,35 + творчий конк.* 0,25 + бал атестата * 0,1.</a:t>
            </a:r>
            <a:endParaRPr lang="uk-UA" altLang="ru-RU" sz="1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595402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7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7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69" grpId="0"/>
      <p:bldP spid="17853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9144000" cy="960120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 defTabSz="914400"/>
            <a:r>
              <a:rPr lang="uk-UA" altLang="ru-RU" sz="3200" b="1" dirty="0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Реалізація права вступників на зарахування до </a:t>
            </a:r>
            <a:r>
              <a:rPr lang="uk-UA" altLang="ru-RU" sz="3200" b="1" dirty="0" err="1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ВНЗ</a:t>
            </a:r>
            <a:r>
              <a:rPr lang="uk-UA" altLang="ru-RU" sz="3200" b="1" dirty="0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на місця державного замовлення</a:t>
            </a:r>
            <a:endParaRPr lang="ru-RU" altLang="ru-RU" sz="3200" b="1" dirty="0">
              <a:solidFill>
                <a:srgbClr val="7030A0"/>
              </a:solidFill>
              <a:effectLst>
                <a:glow rad="1270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5990" y="1729695"/>
            <a:ext cx="8569325" cy="4824412"/>
          </a:xfrm>
        </p:spPr>
        <p:txBody>
          <a:bodyPr>
            <a:normAutofit/>
          </a:bodyPr>
          <a:lstStyle/>
          <a:p>
            <a:pPr marL="3175" indent="19050">
              <a:lnSpc>
                <a:spcPct val="100000"/>
              </a:lnSpc>
              <a:buFontTx/>
              <a:buNone/>
            </a:pPr>
            <a:r>
              <a:rPr lang="uk-UA" alt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uk-UA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Особи, які подали заяви в паперовій або в електронній формі та беруть участь у конкурсному відборі на місця державного замовлення зобов’язані до </a:t>
            </a:r>
            <a:r>
              <a:rPr lang="uk-UA" altLang="ru-RU" sz="2400" dirty="0">
                <a:effectLst>
                  <a:glow rad="1143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05.08.2015</a:t>
            </a:r>
            <a:r>
              <a:rPr lang="uk-UA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подати особисто оригінали документів, передбачених правилами прийому до </a:t>
            </a:r>
            <a:r>
              <a:rPr lang="uk-UA" alt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ВНЗ</a:t>
            </a:r>
            <a:r>
              <a:rPr lang="uk-UA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до приймальної комісії. Особи, які подали заяви в електронній формі, зобов’язані підписати власну електронну заяву, роздруковану у приймальній комісії.</a:t>
            </a:r>
          </a:p>
          <a:p>
            <a:pPr marL="3175" indent="19050">
              <a:lnSpc>
                <a:spcPct val="100000"/>
              </a:lnSpc>
              <a:buFontTx/>
              <a:buNone/>
            </a:pPr>
            <a:r>
              <a:rPr lang="uk-UA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3175" indent="19050" algn="ctr">
              <a:lnSpc>
                <a:spcPct val="100000"/>
              </a:lnSpc>
              <a:buFontTx/>
              <a:buNone/>
            </a:pPr>
            <a:r>
              <a:rPr lang="uk-UA" altLang="ru-RU" sz="2400" dirty="0" smtClean="0"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Особи, які в установлені строки, не подали до приймальної комісії оригінали документів втрачають право на зарахування на навчання за державним замовленням.</a:t>
            </a:r>
            <a:endParaRPr lang="uk-UA" altLang="ru-RU" sz="2400" dirty="0">
              <a:effectLst>
                <a:glow rad="1270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2363" y="6568548"/>
            <a:ext cx="738188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4671792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96069" y="3779138"/>
            <a:ext cx="7772400" cy="13141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altLang="ru-RU" sz="4000" b="1" dirty="0">
                <a:solidFill>
                  <a:srgbClr val="7030A0"/>
                </a:solidFill>
                <a:effectLst>
                  <a:glow rad="1524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Особливості прийому </a:t>
            </a:r>
            <a:r>
              <a:rPr lang="uk-UA" altLang="ru-RU" sz="4000" b="1" dirty="0" smtClean="0">
                <a:solidFill>
                  <a:srgbClr val="7030A0"/>
                </a:solidFill>
                <a:effectLst>
                  <a:glow rad="1524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до </a:t>
            </a:r>
          </a:p>
          <a:p>
            <a:r>
              <a:rPr lang="uk-UA" altLang="ru-RU" sz="4000" b="1" dirty="0" smtClean="0">
                <a:solidFill>
                  <a:srgbClr val="7030A0"/>
                </a:solidFill>
                <a:effectLst>
                  <a:glow rad="1524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Вищих навчальних закладів</a:t>
            </a:r>
            <a:r>
              <a:rPr lang="en-US" altLang="ru-RU" sz="4000" b="1" dirty="0" smtClean="0">
                <a:solidFill>
                  <a:srgbClr val="7030A0"/>
                </a:solidFill>
                <a:effectLst>
                  <a:glow rad="1524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endParaRPr lang="uk-UA" altLang="ru-RU" sz="4000" b="1" dirty="0" smtClean="0">
              <a:solidFill>
                <a:srgbClr val="7030A0"/>
              </a:solidFill>
              <a:effectLst>
                <a:glow rad="1524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r>
              <a:rPr lang="uk-UA" altLang="ru-RU" sz="4000" b="1" dirty="0" smtClean="0">
                <a:solidFill>
                  <a:srgbClr val="7030A0"/>
                </a:solidFill>
                <a:effectLst>
                  <a:glow rad="1524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у 2015 р.</a:t>
            </a:r>
            <a:endParaRPr lang="ru-RU" altLang="ru-RU" sz="4000" b="1" dirty="0">
              <a:solidFill>
                <a:srgbClr val="7030A0"/>
              </a:solidFill>
              <a:effectLst>
                <a:glow rad="1524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91222" y="6485333"/>
            <a:ext cx="3701141" cy="400110"/>
          </a:xfrm>
          <a:prstGeom prst="rect">
            <a:avLst/>
          </a:prstGeom>
          <a:noFill/>
          <a:effectLst>
            <a:glow rad="127000">
              <a:schemeClr val="bg1"/>
            </a:glow>
          </a:effectLst>
        </p:spPr>
        <p:txBody>
          <a:bodyPr wrap="none" rtlCol="0">
            <a:spAutoFit/>
          </a:bodyPr>
          <a:lstStyle/>
          <a:p>
            <a:pPr algn="r"/>
            <a:r>
              <a:rPr lang="uk-UA" sz="2000" b="1" dirty="0" smtClean="0">
                <a:effectLst>
                  <a:glow rad="1016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Усі спеціальності в одному </a:t>
            </a:r>
            <a:r>
              <a:rPr lang="uk-UA" sz="2000" b="1" dirty="0" err="1" smtClean="0">
                <a:effectLst>
                  <a:glow rad="1016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ВНЗ</a:t>
            </a:r>
            <a:r>
              <a:rPr lang="uk-UA" sz="2000" b="1" dirty="0" smtClean="0">
                <a:effectLst>
                  <a:glow rad="1016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000" b="1" dirty="0">
              <a:effectLst>
                <a:glow rad="1016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00613" y="348452"/>
            <a:ext cx="5614587" cy="11024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dirty="0" smtClean="0">
                <a:effectLst>
                  <a:glow rad="127000">
                    <a:srgbClr val="7030A0"/>
                  </a:glow>
                </a:effectLst>
              </a:rPr>
              <a:t>Дякуємо за увагу</a:t>
            </a:r>
            <a:endParaRPr lang="ru-RU" sz="4000" dirty="0">
              <a:effectLst>
                <a:glow rad="127000">
                  <a:srgbClr val="7030A0"/>
                </a:glo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58026" y="1666794"/>
            <a:ext cx="7956135" cy="163224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effectLst>
                  <a:glow rad="1143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Зробіть правильний вибір!</a:t>
            </a:r>
            <a:br>
              <a:rPr lang="uk-UA" sz="3200" dirty="0" smtClean="0">
                <a:effectLst>
                  <a:glow rad="1143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200" dirty="0" err="1" smtClean="0">
                <a:effectLst>
                  <a:glow rad="1143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Розставте</a:t>
            </a:r>
            <a:r>
              <a:rPr lang="uk-UA" sz="3200" dirty="0" smtClean="0">
                <a:effectLst>
                  <a:glow rad="1143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пріоритети з розумом!</a:t>
            </a:r>
            <a:endParaRPr lang="ru-RU" sz="3200" dirty="0">
              <a:effectLst>
                <a:glow rad="1143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9503" y="6522828"/>
            <a:ext cx="738188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964180" y="6169039"/>
            <a:ext cx="62026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>
                <a:solidFill>
                  <a:srgbClr val="00660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підтримкою </a:t>
            </a:r>
            <a:r>
              <a:rPr lang="uk-UA" b="1" dirty="0">
                <a:solidFill>
                  <a:srgbClr val="00660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Української інженерно-педагогічної академії</a:t>
            </a:r>
          </a:p>
        </p:txBody>
      </p:sp>
    </p:spTree>
    <p:extLst>
      <p:ext uri="{BB962C8B-B14F-4D97-AF65-F5344CB8AC3E}">
        <p14:creationId xmlns:p14="http://schemas.microsoft.com/office/powerpoint/2010/main" val="3557944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7.40741E-7 L -4.16667E-6 -0.5507 " pathEditMode="relative" rAng="0" ptsTypes="AA">
                                      <p:cBhvr>
                                        <p:cTn id="6" dur="200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7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  <p:bldP spid="4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49287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 defTabSz="914400"/>
            <a:r>
              <a:rPr lang="uk-UA" altLang="ru-RU" sz="4000" b="1" dirty="0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Особливості прийому до </a:t>
            </a:r>
            <a:r>
              <a:rPr lang="uk-UA" altLang="ru-RU" sz="4000" b="1" dirty="0" err="1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ВНЗ</a:t>
            </a:r>
            <a:r>
              <a:rPr lang="en-US" altLang="ru-RU" sz="4000" b="1" dirty="0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uk-UA" altLang="ru-RU" sz="4000" b="1" dirty="0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у 2015 р.</a:t>
            </a:r>
            <a:endParaRPr lang="ru-RU" altLang="ru-RU" sz="4000" b="1" dirty="0">
              <a:solidFill>
                <a:srgbClr val="7030A0"/>
              </a:solidFill>
              <a:effectLst>
                <a:glow rad="1270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80879" y="1348900"/>
            <a:ext cx="8248650" cy="4436603"/>
          </a:xfrm>
          <a:prstGeom prst="rect">
            <a:avLst/>
          </a:prstGeom>
          <a:ln w="762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400" b="1" u="sng" dirty="0" smtClean="0"/>
          </a:p>
          <a:p>
            <a:pPr algn="ctr"/>
            <a:r>
              <a:rPr lang="uk-UA" sz="2400" b="1" u="sng" dirty="0" smtClean="0"/>
              <a:t>Таким чином, перед реєстрацією на </a:t>
            </a:r>
            <a:r>
              <a:rPr lang="uk-UA" sz="2400" b="1" u="sng" dirty="0" err="1" smtClean="0"/>
              <a:t>ЗНО</a:t>
            </a:r>
            <a:r>
              <a:rPr lang="uk-UA" sz="2400" b="1" u="sng" dirty="0" smtClean="0"/>
              <a:t> необхідно:</a:t>
            </a:r>
          </a:p>
          <a:p>
            <a:pPr algn="ctr"/>
            <a:endParaRPr lang="uk-UA" sz="2400" b="1" u="sng" dirty="0" smtClean="0"/>
          </a:p>
          <a:p>
            <a:pPr marL="285750" indent="-285750">
              <a:buFontTx/>
              <a:buChar char="-"/>
            </a:pPr>
            <a:r>
              <a:rPr lang="uk-UA" sz="2400" dirty="0" smtClean="0"/>
              <a:t>визначитися з переліком пріоритетних спеціальностей;</a:t>
            </a:r>
          </a:p>
          <a:p>
            <a:pPr marL="285750" indent="-285750">
              <a:buFontTx/>
              <a:buChar char="-"/>
            </a:pPr>
            <a:r>
              <a:rPr lang="uk-UA" sz="2400" dirty="0" smtClean="0"/>
              <a:t>проконсультуватися в конкретних </a:t>
            </a:r>
            <a:r>
              <a:rPr lang="uk-UA" sz="2400" dirty="0" err="1" smtClean="0"/>
              <a:t>ВНЗ</a:t>
            </a:r>
            <a:r>
              <a:rPr lang="uk-UA" sz="2400" dirty="0" smtClean="0"/>
              <a:t> про необхідні сертифікати для вступу на обрані спеціальності та їх вагомість в  розрахунку конкурсного балу;</a:t>
            </a:r>
          </a:p>
          <a:p>
            <a:pPr marL="285750" indent="-285750">
              <a:buFontTx/>
              <a:buChar char="-"/>
            </a:pPr>
            <a:r>
              <a:rPr lang="uk-UA" sz="2400" dirty="0" smtClean="0"/>
              <a:t>скласти найбільш повний  </a:t>
            </a:r>
            <a:r>
              <a:rPr lang="uk-UA" sz="2400" dirty="0"/>
              <a:t>перелік </a:t>
            </a:r>
            <a:r>
              <a:rPr lang="uk-UA" sz="2400" dirty="0" smtClean="0"/>
              <a:t>назв обраних  спеціальностей та </a:t>
            </a:r>
            <a:r>
              <a:rPr lang="uk-UA" sz="2400" dirty="0" err="1" smtClean="0"/>
              <a:t>ВНЗ</a:t>
            </a:r>
            <a:r>
              <a:rPr lang="uk-UA" sz="2400" dirty="0" smtClean="0"/>
              <a:t> де є такі спеціальності;</a:t>
            </a:r>
          </a:p>
          <a:p>
            <a:pPr marL="285750" indent="-285750">
              <a:buFontTx/>
              <a:buChar char="-"/>
            </a:pPr>
            <a:r>
              <a:rPr lang="uk-UA" sz="2400" dirty="0" smtClean="0"/>
              <a:t>визначити перелік необхідних сертифікатів, та рівні складності для </a:t>
            </a:r>
            <a:r>
              <a:rPr lang="ru-RU" sz="2400" dirty="0" err="1" smtClean="0"/>
              <a:t>української</a:t>
            </a:r>
            <a:r>
              <a:rPr lang="ru-RU" sz="2400" dirty="0" smtClean="0"/>
              <a:t> </a:t>
            </a:r>
            <a:r>
              <a:rPr lang="ru-RU" sz="2400" dirty="0" err="1"/>
              <a:t>мови</a:t>
            </a:r>
            <a:r>
              <a:rPr lang="ru-RU" sz="2400" dirty="0"/>
              <a:t> та </a:t>
            </a:r>
            <a:r>
              <a:rPr lang="ru-RU" sz="2400" dirty="0" err="1"/>
              <a:t>літератури</a:t>
            </a:r>
            <a:r>
              <a:rPr lang="ru-RU" sz="2400" dirty="0"/>
              <a:t> і </a:t>
            </a:r>
            <a:r>
              <a:rPr lang="ru-RU" sz="2400" dirty="0" smtClean="0"/>
              <a:t>математики</a:t>
            </a:r>
            <a:r>
              <a:rPr lang="uk-UA" sz="2400" dirty="0" smtClean="0"/>
              <a:t>.</a:t>
            </a:r>
            <a:br>
              <a:rPr lang="uk-UA" sz="2400" dirty="0" smtClean="0"/>
            </a:br>
            <a:endParaRPr lang="ru-RU" sz="2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2363" y="6568548"/>
            <a:ext cx="738188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2844695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49287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 defTabSz="914400"/>
            <a:r>
              <a:rPr lang="uk-UA" altLang="ru-RU" sz="4000" b="1" dirty="0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Особливості прийому до </a:t>
            </a:r>
            <a:r>
              <a:rPr lang="uk-UA" altLang="ru-RU" sz="4000" b="1" dirty="0" err="1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ВНЗ</a:t>
            </a:r>
            <a:r>
              <a:rPr lang="en-US" altLang="ru-RU" sz="4000" b="1" dirty="0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uk-UA" altLang="ru-RU" sz="4000" b="1" dirty="0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у 2015 р.</a:t>
            </a:r>
            <a:endParaRPr lang="ru-RU" altLang="ru-RU" sz="4000" b="1" dirty="0">
              <a:solidFill>
                <a:srgbClr val="7030A0"/>
              </a:solidFill>
              <a:effectLst>
                <a:glow rad="1270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836613"/>
            <a:ext cx="8362950" cy="5761037"/>
          </a:xfrm>
        </p:spPr>
        <p:txBody>
          <a:bodyPr>
            <a:normAutofit fontScale="70000" lnSpcReduction="20000"/>
          </a:bodyPr>
          <a:lstStyle/>
          <a:p>
            <a:pPr marL="88900" indent="0">
              <a:lnSpc>
                <a:spcPct val="80000"/>
              </a:lnSpc>
              <a:buNone/>
            </a:pPr>
            <a:endParaRPr lang="uk-UA" altLang="uk-U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8900" indent="19050">
              <a:lnSpc>
                <a:spcPct val="80000"/>
              </a:lnSpc>
              <a:buFontTx/>
              <a:buChar char="-"/>
            </a:pPr>
            <a:endParaRPr lang="uk-UA" altLang="uk-U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8900" indent="19050">
              <a:lnSpc>
                <a:spcPct val="80000"/>
              </a:lnSpc>
              <a:buFontTx/>
              <a:buNone/>
            </a:pPr>
            <a:endParaRPr lang="uk-UA" alt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8900" indent="19050" algn="ctr">
              <a:lnSpc>
                <a:spcPct val="120000"/>
              </a:lnSpc>
              <a:buFontTx/>
              <a:buNone/>
            </a:pPr>
            <a:r>
              <a:rPr lang="uk-UA" alt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Після отримання сертифікатів </a:t>
            </a:r>
            <a:r>
              <a:rPr lang="uk-UA" alt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ЗНО</a:t>
            </a:r>
            <a:r>
              <a:rPr lang="uk-UA" alt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з 10 липня 2015 р.</a:t>
            </a:r>
          </a:p>
          <a:p>
            <a:pPr marL="88900" indent="19050" algn="ctr">
              <a:lnSpc>
                <a:spcPct val="120000"/>
              </a:lnSpc>
              <a:buFontTx/>
              <a:buNone/>
            </a:pPr>
            <a:r>
              <a:rPr lang="uk-UA" alt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починається процедура подання заяв на прийом.</a:t>
            </a:r>
          </a:p>
          <a:p>
            <a:pPr marL="88900" indent="19050" algn="ctr">
              <a:lnSpc>
                <a:spcPct val="80000"/>
              </a:lnSpc>
              <a:buFontTx/>
              <a:buNone/>
            </a:pPr>
            <a:endParaRPr lang="uk-UA" alt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8900" indent="19050">
              <a:lnSpc>
                <a:spcPct val="120000"/>
              </a:lnSpc>
              <a:buFontTx/>
              <a:buNone/>
            </a:pPr>
            <a:r>
              <a:rPr lang="uk-UA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1. Кількість заяв не може перевищувати 15.</a:t>
            </a:r>
          </a:p>
          <a:p>
            <a:pPr marL="88900" indent="19050">
              <a:lnSpc>
                <a:spcPct val="120000"/>
              </a:lnSpc>
              <a:buFontTx/>
              <a:buNone/>
            </a:pPr>
            <a:r>
              <a:rPr lang="uk-UA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2. Кожна заява має пріоритет від 1 до 15 (1 пріоритет найвищій).</a:t>
            </a:r>
          </a:p>
          <a:p>
            <a:pPr marL="88900" indent="19050">
              <a:lnSpc>
                <a:spcPct val="120000"/>
              </a:lnSpc>
              <a:buFontTx/>
              <a:buNone/>
            </a:pPr>
            <a:r>
              <a:rPr lang="uk-UA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3. Можна подати заяви до 5 </a:t>
            </a:r>
            <a:r>
              <a:rPr lang="uk-UA" alt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ВНЗ</a:t>
            </a:r>
            <a:r>
              <a:rPr lang="uk-UA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47675" indent="-339725">
              <a:lnSpc>
                <a:spcPct val="120000"/>
              </a:lnSpc>
              <a:buFontTx/>
              <a:buNone/>
            </a:pPr>
            <a:r>
              <a:rPr lang="uk-UA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4. В кожному </a:t>
            </a:r>
            <a:r>
              <a:rPr lang="uk-UA" alt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ВНЗ</a:t>
            </a:r>
            <a:r>
              <a:rPr lang="uk-UA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можна подати заяви не більше ніж на 3 спеціальності.</a:t>
            </a:r>
          </a:p>
          <a:p>
            <a:pPr marL="361950" indent="-254000">
              <a:lnSpc>
                <a:spcPct val="120000"/>
              </a:lnSpc>
              <a:buFontTx/>
              <a:buNone/>
            </a:pPr>
            <a:r>
              <a:rPr lang="uk-UA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5. Пріоритети в заявах вносяться до єдиної державної електронної бази з питань освіти  і </a:t>
            </a:r>
            <a:r>
              <a:rPr lang="uk-UA" altLang="ru-RU" sz="3400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</a:t>
            </a:r>
            <a:r>
              <a:rPr lang="uk-UA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можуть бути ЗМІНЕНІ протягом вступної кампанії.</a:t>
            </a:r>
          </a:p>
          <a:p>
            <a:pPr marL="88900" indent="19050">
              <a:lnSpc>
                <a:spcPct val="80000"/>
              </a:lnSpc>
              <a:buFontTx/>
              <a:buNone/>
            </a:pPr>
            <a:endParaRPr lang="uk-UA" alt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8900" indent="19050" algn="ctr">
              <a:lnSpc>
                <a:spcPct val="80000"/>
              </a:lnSpc>
              <a:buFontTx/>
              <a:buNone/>
            </a:pPr>
            <a:r>
              <a:rPr lang="uk-UA" altLang="ru-RU" sz="2800" i="1" dirty="0" smtClean="0">
                <a:effectLst>
                  <a:glow rad="127000">
                    <a:srgbClr val="FFFF00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Основний конкурс проводиться на місця бюджетного замовлення.</a:t>
            </a:r>
            <a:br>
              <a:rPr lang="uk-UA" altLang="ru-RU" sz="2800" i="1" dirty="0" smtClean="0">
                <a:effectLst>
                  <a:glow rad="127000">
                    <a:srgbClr val="FFFF00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altLang="ru-RU" sz="2800" i="1" dirty="0">
              <a:effectLst>
                <a:glow rad="127000">
                  <a:srgbClr val="FFFF00"/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2363" y="6568548"/>
            <a:ext cx="738188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9545873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49287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 defTabSz="914400"/>
            <a:r>
              <a:rPr lang="uk-UA" altLang="ru-RU" sz="4000" b="1" dirty="0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Особливості прийому до </a:t>
            </a:r>
            <a:r>
              <a:rPr lang="uk-UA" altLang="ru-RU" sz="4000" b="1" dirty="0" err="1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ВНЗ</a:t>
            </a:r>
            <a:r>
              <a:rPr lang="en-US" altLang="ru-RU" sz="4000" b="1" dirty="0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uk-UA" altLang="ru-RU" sz="4000" b="1" dirty="0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у 2015 р.</a:t>
            </a:r>
            <a:endParaRPr lang="ru-RU" altLang="ru-RU" sz="4000" b="1" dirty="0">
              <a:solidFill>
                <a:srgbClr val="7030A0"/>
              </a:solidFill>
              <a:effectLst>
                <a:glow rad="1270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8225" y="1592989"/>
            <a:ext cx="8446672" cy="4397613"/>
          </a:xfrm>
          <a:prstGeom prst="rect">
            <a:avLst/>
          </a:prstGeom>
          <a:ln w="762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400" dirty="0" smtClean="0"/>
          </a:p>
          <a:p>
            <a:pPr algn="ctr"/>
            <a:r>
              <a:rPr lang="uk-UA" sz="3600" dirty="0" smtClean="0">
                <a:solidFill>
                  <a:schemeClr val="accent1">
                    <a:lumMod val="50000"/>
                  </a:schemeClr>
                </a:solidFill>
              </a:rPr>
              <a:t>Інші умови:</a:t>
            </a:r>
          </a:p>
          <a:p>
            <a:pPr algn="ctr"/>
            <a:r>
              <a:rPr lang="uk-UA" sz="2400" dirty="0" smtClean="0">
                <a:solidFill>
                  <a:srgbClr val="FFFF00"/>
                </a:solidFill>
                <a:effectLst>
                  <a:glow rad="101600">
                    <a:schemeClr val="bg2">
                      <a:lumMod val="50000"/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місця державного замовлення абітурієнт може бути зарахований лише в одному місці і тільки згідно з пріоритетами в заявах. Якщо місце зарахування не задовольнить абітурієнта, чи він не </a:t>
            </a:r>
            <a:r>
              <a:rPr lang="uk-UA" sz="2400" dirty="0" err="1" smtClean="0">
                <a:solidFill>
                  <a:srgbClr val="FFFF00"/>
                </a:solidFill>
                <a:effectLst>
                  <a:glow rad="101600">
                    <a:schemeClr val="bg2">
                      <a:lumMod val="50000"/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надасть</a:t>
            </a:r>
            <a:r>
              <a:rPr lang="uk-UA" sz="2400" dirty="0" smtClean="0">
                <a:solidFill>
                  <a:srgbClr val="FFFF00"/>
                </a:solidFill>
                <a:effectLst>
                  <a:glow rad="101600">
                    <a:schemeClr val="bg2">
                      <a:lumMod val="50000"/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вчасно оригіналів документів – </a:t>
            </a:r>
          </a:p>
          <a:p>
            <a:pPr algn="ctr"/>
            <a:r>
              <a:rPr lang="uk-UA" sz="2400" b="1" u="sng" dirty="0" smtClean="0">
                <a:effectLst>
                  <a:glow rad="101600">
                    <a:schemeClr val="bg2">
                      <a:lumMod val="50000"/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він втрачає право навчання за бюджетним замовленням.</a:t>
            </a:r>
          </a:p>
          <a:p>
            <a:pPr algn="ctr"/>
            <a:endParaRPr lang="uk-UA" sz="2400" b="1" u="sng" dirty="0" smtClean="0"/>
          </a:p>
          <a:p>
            <a:pPr algn="ctr"/>
            <a:r>
              <a:rPr lang="uk-UA" sz="2400" b="1" dirty="0" smtClean="0">
                <a:effectLst>
                  <a:glow rad="88900">
                    <a:schemeClr val="tx1"/>
                  </a:glow>
                </a:effectLst>
              </a:rPr>
              <a:t>Вибору між кількома </a:t>
            </a:r>
            <a:r>
              <a:rPr lang="uk-UA" sz="2400" b="1" dirty="0" err="1" smtClean="0">
                <a:effectLst>
                  <a:glow rad="88900">
                    <a:schemeClr val="tx1"/>
                  </a:glow>
                </a:effectLst>
              </a:rPr>
              <a:t>ВНЗ</a:t>
            </a:r>
            <a:r>
              <a:rPr lang="uk-UA" sz="2400" b="1" dirty="0" smtClean="0">
                <a:effectLst>
                  <a:glow rad="88900">
                    <a:schemeClr val="tx1"/>
                  </a:glow>
                </a:effectLst>
              </a:rPr>
              <a:t> не буде – </a:t>
            </a:r>
          </a:p>
          <a:p>
            <a:pPr algn="ctr"/>
            <a:r>
              <a:rPr lang="uk-UA" sz="2400" b="1" dirty="0" smtClean="0">
                <a:effectLst>
                  <a:glow rad="88900">
                    <a:schemeClr val="tx1"/>
                  </a:glow>
                </a:effectLst>
              </a:rPr>
              <a:t>все буде встановлюватися автоматично за пріоритетами в заявах</a:t>
            </a:r>
          </a:p>
          <a:p>
            <a:pPr algn="ctr"/>
            <a:endParaRPr lang="ru-RU" sz="2400" b="1" u="sng" dirty="0"/>
          </a:p>
        </p:txBody>
      </p:sp>
      <p:pic>
        <p:nvPicPr>
          <p:cNvPr id="4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2363" y="6568548"/>
            <a:ext cx="738188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4872989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49287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 defTabSz="914400"/>
            <a:r>
              <a:rPr lang="uk-UA" altLang="ru-RU" sz="4000" b="1" dirty="0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Особливості прийому до </a:t>
            </a:r>
            <a:r>
              <a:rPr lang="uk-UA" altLang="ru-RU" sz="4000" b="1" dirty="0" err="1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ВНЗ</a:t>
            </a:r>
            <a:r>
              <a:rPr lang="en-US" altLang="ru-RU" sz="4000" b="1" dirty="0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uk-UA" altLang="ru-RU" sz="4000" b="1" dirty="0">
                <a:solidFill>
                  <a:srgbClr val="7030A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у 2015 р.</a:t>
            </a:r>
            <a:endParaRPr lang="ru-RU" altLang="ru-RU" sz="4000" b="1" dirty="0">
              <a:solidFill>
                <a:srgbClr val="7030A0"/>
              </a:solidFill>
              <a:effectLst>
                <a:glow rad="1270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90537" y="2277810"/>
            <a:ext cx="8162925" cy="2181225"/>
          </a:xfrm>
          <a:prstGeom prst="rect">
            <a:avLst/>
          </a:prstGeom>
          <a:ln w="762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dirty="0" smtClean="0"/>
              <a:t>Таким чином, важливо правильно спланувати та оформити заяви.</a:t>
            </a:r>
            <a:endParaRPr lang="ru-RU" sz="3600" dirty="0"/>
          </a:p>
        </p:txBody>
      </p:sp>
      <p:pic>
        <p:nvPicPr>
          <p:cNvPr id="4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2363" y="6568548"/>
            <a:ext cx="738188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3299720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4497</TotalTime>
  <Words>3793</Words>
  <Application>Microsoft Office PowerPoint</Application>
  <PresentationFormat>Экран (4:3)</PresentationFormat>
  <Paragraphs>863</Paragraphs>
  <Slides>51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51</vt:i4>
      </vt:variant>
    </vt:vector>
  </HeadingPairs>
  <TitlesOfParts>
    <vt:vector size="53" baseType="lpstr"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Особливості прийому до ВНЗ у 2015 р.</vt:lpstr>
      <vt:lpstr>Особливості прийому до ВНЗ у 2015 р.</vt:lpstr>
      <vt:lpstr>Особливості прийому до ВНЗ у 2015 р.</vt:lpstr>
      <vt:lpstr>Особливості прийому до ВНЗ у 2015 р.</vt:lpstr>
      <vt:lpstr>Особливості прийому до ВНЗ у 2015 р.</vt:lpstr>
      <vt:lpstr>Умови прийому до ВНЗ у 2015 р.</vt:lpstr>
      <vt:lpstr>Умови прийому до ВНЗ у 2015 р.</vt:lpstr>
      <vt:lpstr>Умови прийому до ВНЗ у 2015 р.</vt:lpstr>
      <vt:lpstr>Умови прийому до ВНЗ у 2015 р.</vt:lpstr>
      <vt:lpstr>Умови прийому до ВНЗ у 2015 р.</vt:lpstr>
      <vt:lpstr>Умови прийому до ВНЗ у 2015 р.</vt:lpstr>
      <vt:lpstr>Умови прийому до ВНЗ у 2015 р.</vt:lpstr>
      <vt:lpstr>Умови прийому до ВНЗ у 2015 р.</vt:lpstr>
      <vt:lpstr>Умови прийому до ВНЗ у 2015 р.</vt:lpstr>
      <vt:lpstr>Умови прийому до ВНЗ у 2015 р.</vt:lpstr>
      <vt:lpstr>Умови прийому до ВНЗ у 2015 р.</vt:lpstr>
      <vt:lpstr>Презентация PowerPoint</vt:lpstr>
      <vt:lpstr>Презентация PowerPoint</vt:lpstr>
      <vt:lpstr>Презентация PowerPoint</vt:lpstr>
      <vt:lpstr>Умови прийому до ВНЗ у 2015 р.</vt:lpstr>
      <vt:lpstr>Умови прийому до ВНЗ у 2015 р.</vt:lpstr>
      <vt:lpstr>Умови прийому до ВНЗ у 2015 р.</vt:lpstr>
      <vt:lpstr>Умови прийому до ВНЗ у 2015 р.</vt:lpstr>
      <vt:lpstr>Умови прийому до ВНЗ у 2015 р.</vt:lpstr>
      <vt:lpstr>Умови прийому до ВНЗ у 2015 р.</vt:lpstr>
      <vt:lpstr>Умови прийому до ВНЗ у 2015 р.</vt:lpstr>
      <vt:lpstr>Умови прийому до ВНЗ у 2015 р.</vt:lpstr>
      <vt:lpstr>Умови прийому до ВНЗ у 2015 р.</vt:lpstr>
      <vt:lpstr>Умови прийому до ВНЗ у 2015 р.</vt:lpstr>
      <vt:lpstr>Умови прийому до ВНЗ у 2015 р.</vt:lpstr>
      <vt:lpstr>Умови прийому до ВНЗ у 2015 р.</vt:lpstr>
      <vt:lpstr>Умови прийому до ВНЗ у 2015 р.</vt:lpstr>
      <vt:lpstr>Умови прийому до ВНЗ у 2015 р.</vt:lpstr>
      <vt:lpstr>Умови прийому до ВНЗ у 2015 р.</vt:lpstr>
      <vt:lpstr>Умови прийому до ВНЗ у 2015 р.</vt:lpstr>
      <vt:lpstr>Умови прийому до ВНЗ у 2015 р.</vt:lpstr>
      <vt:lpstr>Умови прийому до ВНЗ у 2015 р.</vt:lpstr>
      <vt:lpstr>Умови прийому до ВНЗ у 2015 р.</vt:lpstr>
      <vt:lpstr>Умови прийому до ВНЗ у 2015 р.</vt:lpstr>
      <vt:lpstr>Умови прийому до ВНЗ у 2015 р.</vt:lpstr>
      <vt:lpstr>Умови прийому до ВНЗ у 2015 р.</vt:lpstr>
      <vt:lpstr>Умови прийому до ВНЗ у 2015 р.</vt:lpstr>
      <vt:lpstr>Строки прийому заяв і документів, вступних екзаменів, конкурсного відбору та зарахування на навчання</vt:lpstr>
      <vt:lpstr>Порядок прийому заяв та документів для участі у конкурсі до ВНЗ</vt:lpstr>
      <vt:lpstr>Зарахування поза конкурсом</vt:lpstr>
      <vt:lpstr>Реалізація права вступників на зарахування до ВНЗ на місця державного замовлення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dom</dc:creator>
  <cp:lastModifiedBy>Aleksandr</cp:lastModifiedBy>
  <cp:revision>167</cp:revision>
  <dcterms:created xsi:type="dcterms:W3CDTF">2014-12-18T19:53:35Z</dcterms:created>
  <dcterms:modified xsi:type="dcterms:W3CDTF">2015-02-05T12:27:44Z</dcterms:modified>
</cp:coreProperties>
</file>